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9"/>
  </p:notesMasterIdLst>
  <p:handoutMasterIdLst>
    <p:handoutMasterId r:id="rId40"/>
  </p:handoutMasterIdLst>
  <p:sldIdLst>
    <p:sldId id="257" r:id="rId2"/>
    <p:sldId id="270" r:id="rId3"/>
    <p:sldId id="280" r:id="rId4"/>
    <p:sldId id="281" r:id="rId5"/>
    <p:sldId id="282" r:id="rId6"/>
    <p:sldId id="271" r:id="rId7"/>
    <p:sldId id="272" r:id="rId8"/>
    <p:sldId id="273" r:id="rId9"/>
    <p:sldId id="310" r:id="rId10"/>
    <p:sldId id="312" r:id="rId11"/>
    <p:sldId id="283" r:id="rId12"/>
    <p:sldId id="284" r:id="rId13"/>
    <p:sldId id="285" r:id="rId14"/>
    <p:sldId id="286" r:id="rId15"/>
    <p:sldId id="287" r:id="rId16"/>
    <p:sldId id="288" r:id="rId17"/>
    <p:sldId id="289" r:id="rId18"/>
    <p:sldId id="290" r:id="rId19"/>
    <p:sldId id="291" r:id="rId20"/>
    <p:sldId id="292" r:id="rId21"/>
    <p:sldId id="293" r:id="rId22"/>
    <p:sldId id="294" r:id="rId23"/>
    <p:sldId id="295" r:id="rId24"/>
    <p:sldId id="296" r:id="rId25"/>
    <p:sldId id="297" r:id="rId26"/>
    <p:sldId id="298" r:id="rId27"/>
    <p:sldId id="299" r:id="rId28"/>
    <p:sldId id="300" r:id="rId29"/>
    <p:sldId id="301" r:id="rId30"/>
    <p:sldId id="302" r:id="rId31"/>
    <p:sldId id="303" r:id="rId32"/>
    <p:sldId id="304" r:id="rId33"/>
    <p:sldId id="305" r:id="rId34"/>
    <p:sldId id="306" r:id="rId35"/>
    <p:sldId id="307" r:id="rId36"/>
    <p:sldId id="308" r:id="rId37"/>
    <p:sldId id="309" r:id="rId38"/>
  </p:sldIdLst>
  <p:sldSz cx="9144000" cy="6858000" type="screen4x3"/>
  <p:notesSz cx="6858000" cy="9144000"/>
  <p:defaultTextStyle>
    <a:defPPr>
      <a:defRPr lang="en-US"/>
    </a:defPPr>
    <a:lvl1pPr algn="l" rtl="0" fontAlgn="base">
      <a:spcBef>
        <a:spcPct val="0"/>
      </a:spcBef>
      <a:spcAft>
        <a:spcPct val="0"/>
      </a:spcAft>
      <a:defRPr sz="3200" kern="1200">
        <a:solidFill>
          <a:schemeClr val="bg1"/>
        </a:solidFill>
        <a:latin typeface="Times New Roman" pitchFamily="18" charset="0"/>
        <a:ea typeface="+mn-ea"/>
        <a:cs typeface="+mn-cs"/>
      </a:defRPr>
    </a:lvl1pPr>
    <a:lvl2pPr marL="457200" algn="l" rtl="0" fontAlgn="base">
      <a:spcBef>
        <a:spcPct val="0"/>
      </a:spcBef>
      <a:spcAft>
        <a:spcPct val="0"/>
      </a:spcAft>
      <a:defRPr sz="3200" kern="1200">
        <a:solidFill>
          <a:schemeClr val="bg1"/>
        </a:solidFill>
        <a:latin typeface="Times New Roman" pitchFamily="18" charset="0"/>
        <a:ea typeface="+mn-ea"/>
        <a:cs typeface="+mn-cs"/>
      </a:defRPr>
    </a:lvl2pPr>
    <a:lvl3pPr marL="914400" algn="l" rtl="0" fontAlgn="base">
      <a:spcBef>
        <a:spcPct val="0"/>
      </a:spcBef>
      <a:spcAft>
        <a:spcPct val="0"/>
      </a:spcAft>
      <a:defRPr sz="3200" kern="1200">
        <a:solidFill>
          <a:schemeClr val="bg1"/>
        </a:solidFill>
        <a:latin typeface="Times New Roman" pitchFamily="18" charset="0"/>
        <a:ea typeface="+mn-ea"/>
        <a:cs typeface="+mn-cs"/>
      </a:defRPr>
    </a:lvl3pPr>
    <a:lvl4pPr marL="1371600" algn="l" rtl="0" fontAlgn="base">
      <a:spcBef>
        <a:spcPct val="0"/>
      </a:spcBef>
      <a:spcAft>
        <a:spcPct val="0"/>
      </a:spcAft>
      <a:defRPr sz="3200" kern="1200">
        <a:solidFill>
          <a:schemeClr val="bg1"/>
        </a:solidFill>
        <a:latin typeface="Times New Roman" pitchFamily="18" charset="0"/>
        <a:ea typeface="+mn-ea"/>
        <a:cs typeface="+mn-cs"/>
      </a:defRPr>
    </a:lvl4pPr>
    <a:lvl5pPr marL="1828800" algn="l" rtl="0" fontAlgn="base">
      <a:spcBef>
        <a:spcPct val="0"/>
      </a:spcBef>
      <a:spcAft>
        <a:spcPct val="0"/>
      </a:spcAft>
      <a:defRPr sz="3200" kern="1200">
        <a:solidFill>
          <a:schemeClr val="bg1"/>
        </a:solidFill>
        <a:latin typeface="Times New Roman" pitchFamily="18" charset="0"/>
        <a:ea typeface="+mn-ea"/>
        <a:cs typeface="+mn-cs"/>
      </a:defRPr>
    </a:lvl5pPr>
    <a:lvl6pPr marL="2286000" algn="l" defTabSz="914400" rtl="0" eaLnBrk="1" latinLnBrk="0" hangingPunct="1">
      <a:defRPr sz="3200" kern="1200">
        <a:solidFill>
          <a:schemeClr val="bg1"/>
        </a:solidFill>
        <a:latin typeface="Times New Roman" pitchFamily="18" charset="0"/>
        <a:ea typeface="+mn-ea"/>
        <a:cs typeface="+mn-cs"/>
      </a:defRPr>
    </a:lvl6pPr>
    <a:lvl7pPr marL="2743200" algn="l" defTabSz="914400" rtl="0" eaLnBrk="1" latinLnBrk="0" hangingPunct="1">
      <a:defRPr sz="3200" kern="1200">
        <a:solidFill>
          <a:schemeClr val="bg1"/>
        </a:solidFill>
        <a:latin typeface="Times New Roman" pitchFamily="18" charset="0"/>
        <a:ea typeface="+mn-ea"/>
        <a:cs typeface="+mn-cs"/>
      </a:defRPr>
    </a:lvl7pPr>
    <a:lvl8pPr marL="3200400" algn="l" defTabSz="914400" rtl="0" eaLnBrk="1" latinLnBrk="0" hangingPunct="1">
      <a:defRPr sz="3200" kern="1200">
        <a:solidFill>
          <a:schemeClr val="bg1"/>
        </a:solidFill>
        <a:latin typeface="Times New Roman" pitchFamily="18" charset="0"/>
        <a:ea typeface="+mn-ea"/>
        <a:cs typeface="+mn-cs"/>
      </a:defRPr>
    </a:lvl8pPr>
    <a:lvl9pPr marL="3657600" algn="l" defTabSz="914400" rtl="0" eaLnBrk="1" latinLnBrk="0" hangingPunct="1">
      <a:defRPr sz="3200" kern="1200">
        <a:solidFill>
          <a:schemeClr val="bg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99"/>
    <a:srgbClr val="008000"/>
    <a:srgbClr val="009900"/>
    <a:srgbClr val="CC0000"/>
    <a:srgbClr val="FFFF00"/>
    <a:srgbClr val="6600F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94581" autoAdjust="0"/>
  </p:normalViewPr>
  <p:slideViewPr>
    <p:cSldViewPr>
      <p:cViewPr>
        <p:scale>
          <a:sx n="97" d="100"/>
          <a:sy n="97" d="100"/>
        </p:scale>
        <p:origin x="-2034" y="-3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latin typeface="Times New Roman" charset="0"/>
              </a:defRPr>
            </a:lvl1pPr>
          </a:lstStyle>
          <a:p>
            <a:pPr>
              <a:defRPr/>
            </a:pPr>
            <a:endParaRPr lang="en-US"/>
          </a:p>
        </p:txBody>
      </p:sp>
      <p:sp>
        <p:nvSpPr>
          <p:cNvPr id="34819"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New Roman" charset="0"/>
              </a:defRPr>
            </a:lvl1pPr>
          </a:lstStyle>
          <a:p>
            <a:pPr>
              <a:defRPr/>
            </a:pPr>
            <a:endParaRPr lang="en-US"/>
          </a:p>
        </p:txBody>
      </p:sp>
      <p:sp>
        <p:nvSpPr>
          <p:cNvPr id="34820"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chemeClr val="tx1"/>
                </a:solidFill>
                <a:latin typeface="Times New Roman" charset="0"/>
              </a:defRPr>
            </a:lvl1pPr>
          </a:lstStyle>
          <a:p>
            <a:pPr>
              <a:defRPr/>
            </a:pPr>
            <a:endParaRPr lang="en-US"/>
          </a:p>
        </p:txBody>
      </p:sp>
      <p:sp>
        <p:nvSpPr>
          <p:cNvPr id="34821"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New Roman" charset="0"/>
              </a:defRPr>
            </a:lvl1pPr>
          </a:lstStyle>
          <a:p>
            <a:pPr>
              <a:defRPr/>
            </a:pPr>
            <a:fld id="{3A8405A5-D478-486D-94C6-A86CBBCEDD41}" type="slidenum">
              <a:rPr lang="en-US"/>
              <a:pPr>
                <a:defRPr/>
              </a:pPr>
              <a:t>‹#›</a:t>
            </a:fld>
            <a:endParaRPr lang="en-US"/>
          </a:p>
        </p:txBody>
      </p:sp>
    </p:spTree>
    <p:extLst>
      <p:ext uri="{BB962C8B-B14F-4D97-AF65-F5344CB8AC3E}">
        <p14:creationId xmlns:p14="http://schemas.microsoft.com/office/powerpoint/2010/main" val="18912764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DD1A01-32D3-4E8B-9E20-CE805FDAC7CD}" type="datetimeFigureOut">
              <a:rPr lang="en-US" smtClean="0"/>
              <a:t>3/1/2018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A362A1-DBD3-4E3C-873A-4424086F3144}" type="slidenum">
              <a:rPr lang="en-US" smtClean="0"/>
              <a:t>‹#›</a:t>
            </a:fld>
            <a:endParaRPr lang="en-US"/>
          </a:p>
        </p:txBody>
      </p:sp>
    </p:spTree>
    <p:extLst>
      <p:ext uri="{BB962C8B-B14F-4D97-AF65-F5344CB8AC3E}">
        <p14:creationId xmlns:p14="http://schemas.microsoft.com/office/powerpoint/2010/main" val="3543212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A362A1-DBD3-4E3C-873A-4424086F3144}" type="slidenum">
              <a:rPr lang="en-US" smtClean="0"/>
              <a:t>1</a:t>
            </a:fld>
            <a:endParaRPr lang="en-US"/>
          </a:p>
        </p:txBody>
      </p:sp>
    </p:spTree>
    <p:extLst>
      <p:ext uri="{BB962C8B-B14F-4D97-AF65-F5344CB8AC3E}">
        <p14:creationId xmlns:p14="http://schemas.microsoft.com/office/powerpoint/2010/main" val="1214890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A362A1-DBD3-4E3C-873A-4424086F3144}" type="slidenum">
              <a:rPr lang="en-US" smtClean="0"/>
              <a:t>10</a:t>
            </a:fld>
            <a:endParaRPr lang="en-US"/>
          </a:p>
        </p:txBody>
      </p:sp>
    </p:spTree>
    <p:extLst>
      <p:ext uri="{BB962C8B-B14F-4D97-AF65-F5344CB8AC3E}">
        <p14:creationId xmlns:p14="http://schemas.microsoft.com/office/powerpoint/2010/main" val="2720440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11</a:t>
            </a:fld>
            <a:endParaRPr lang="en-US"/>
          </a:p>
        </p:txBody>
      </p:sp>
    </p:spTree>
    <p:extLst>
      <p:ext uri="{BB962C8B-B14F-4D97-AF65-F5344CB8AC3E}">
        <p14:creationId xmlns:p14="http://schemas.microsoft.com/office/powerpoint/2010/main" val="3318314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Typical townships and sections</a:t>
            </a:r>
          </a:p>
          <a:p>
            <a:r>
              <a:rPr lang="en-US" dirty="0" smtClean="0"/>
              <a:t>Rivers,</a:t>
            </a:r>
            <a:r>
              <a:rPr lang="en-US" baseline="0" dirty="0" smtClean="0"/>
              <a:t> lakes, mountains, state borders are a few things that can cause irregular townships and sections</a:t>
            </a:r>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12</a:t>
            </a:fld>
            <a:endParaRPr lang="en-US"/>
          </a:p>
        </p:txBody>
      </p:sp>
    </p:spTree>
    <p:extLst>
      <p:ext uri="{BB962C8B-B14F-4D97-AF65-F5344CB8AC3E}">
        <p14:creationId xmlns:p14="http://schemas.microsoft.com/office/powerpoint/2010/main" val="507636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13</a:t>
            </a:fld>
            <a:endParaRPr lang="en-US"/>
          </a:p>
        </p:txBody>
      </p:sp>
    </p:spTree>
    <p:extLst>
      <p:ext uri="{BB962C8B-B14F-4D97-AF65-F5344CB8AC3E}">
        <p14:creationId xmlns:p14="http://schemas.microsoft.com/office/powerpoint/2010/main" val="1504147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14</a:t>
            </a:fld>
            <a:endParaRPr lang="en-US"/>
          </a:p>
        </p:txBody>
      </p:sp>
    </p:spTree>
    <p:extLst>
      <p:ext uri="{BB962C8B-B14F-4D97-AF65-F5344CB8AC3E}">
        <p14:creationId xmlns:p14="http://schemas.microsoft.com/office/powerpoint/2010/main" val="4123371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problems this can cause:</a:t>
            </a:r>
          </a:p>
          <a:p>
            <a:endParaRPr lang="en-US" dirty="0" smtClean="0"/>
          </a:p>
          <a:p>
            <a:pPr marL="224325" indent="-224325">
              <a:buAutoNum type="arabicParenR"/>
            </a:pPr>
            <a:r>
              <a:rPr lang="en-US" dirty="0" smtClean="0"/>
              <a:t>Increase</a:t>
            </a:r>
            <a:r>
              <a:rPr lang="en-US" baseline="0" dirty="0" smtClean="0"/>
              <a:t> time to a decision by a month or more, if advertised incorrectly</a:t>
            </a:r>
          </a:p>
          <a:p>
            <a:pPr marL="224325" indent="-224325">
              <a:buAutoNum type="arabicParenR"/>
            </a:pPr>
            <a:r>
              <a:rPr lang="en-US" baseline="0" dirty="0" smtClean="0"/>
              <a:t>Could require a change application to be filed to correct the description (Another filing fee for a change app and more time)</a:t>
            </a:r>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15</a:t>
            </a:fld>
            <a:endParaRPr lang="en-US"/>
          </a:p>
        </p:txBody>
      </p:sp>
    </p:spTree>
    <p:extLst>
      <p:ext uri="{BB962C8B-B14F-4D97-AF65-F5344CB8AC3E}">
        <p14:creationId xmlns:p14="http://schemas.microsoft.com/office/powerpoint/2010/main" val="631484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16</a:t>
            </a:fld>
            <a:endParaRPr lang="en-US"/>
          </a:p>
        </p:txBody>
      </p:sp>
    </p:spTree>
    <p:extLst>
      <p:ext uri="{BB962C8B-B14F-4D97-AF65-F5344CB8AC3E}">
        <p14:creationId xmlns:p14="http://schemas.microsoft.com/office/powerpoint/2010/main" val="2144700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17</a:t>
            </a:fld>
            <a:endParaRPr lang="en-US"/>
          </a:p>
        </p:txBody>
      </p:sp>
    </p:spTree>
    <p:extLst>
      <p:ext uri="{BB962C8B-B14F-4D97-AF65-F5344CB8AC3E}">
        <p14:creationId xmlns:p14="http://schemas.microsoft.com/office/powerpoint/2010/main" val="2145858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18</a:t>
            </a:fld>
            <a:endParaRPr lang="en-US"/>
          </a:p>
        </p:txBody>
      </p:sp>
    </p:spTree>
    <p:extLst>
      <p:ext uri="{BB962C8B-B14F-4D97-AF65-F5344CB8AC3E}">
        <p14:creationId xmlns:p14="http://schemas.microsoft.com/office/powerpoint/2010/main" val="977325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897301">
              <a:defRPr/>
            </a:pPr>
            <a:r>
              <a:rPr lang="en-US" dirty="0"/>
              <a:t>CFS=Equal to a volume of water one foot high and one foot wide moving at a velocity of one foot in one second.</a:t>
            </a:r>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19</a:t>
            </a:fld>
            <a:endParaRPr lang="en-US"/>
          </a:p>
        </p:txBody>
      </p:sp>
    </p:spTree>
    <p:extLst>
      <p:ext uri="{BB962C8B-B14F-4D97-AF65-F5344CB8AC3E}">
        <p14:creationId xmlns:p14="http://schemas.microsoft.com/office/powerpoint/2010/main" val="242452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Perhaps talk about which applications</a:t>
            </a:r>
            <a:r>
              <a:rPr lang="en-US" baseline="0" dirty="0" smtClean="0"/>
              <a:t> result in a start card.  Also talk about surface wells and when a water right must be associated with a well.</a:t>
            </a:r>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2</a:t>
            </a:fld>
            <a:endParaRPr lang="en-US"/>
          </a:p>
        </p:txBody>
      </p:sp>
    </p:spTree>
    <p:extLst>
      <p:ext uri="{BB962C8B-B14F-4D97-AF65-F5344CB8AC3E}">
        <p14:creationId xmlns:p14="http://schemas.microsoft.com/office/powerpoint/2010/main" val="281381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dirty="0"/>
              <a:t>The maximum volume of water allowed per year for a particular beneficial use.</a:t>
            </a:r>
          </a:p>
          <a:p>
            <a:pPr defTabSz="897301">
              <a:defRPr/>
            </a:pPr>
            <a:r>
              <a:rPr lang="en-US" dirty="0"/>
              <a:t>For irrigation, the duty value varies from area to area within the state.</a:t>
            </a:r>
          </a:p>
          <a:p>
            <a:pPr defTabSz="897301">
              <a:defRPr/>
            </a:pPr>
            <a:endParaRPr lang="en-US" dirty="0"/>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20</a:t>
            </a:fld>
            <a:endParaRPr lang="en-US"/>
          </a:p>
        </p:txBody>
      </p:sp>
    </p:spTree>
    <p:extLst>
      <p:ext uri="{BB962C8B-B14F-4D97-AF65-F5344CB8AC3E}">
        <p14:creationId xmlns:p14="http://schemas.microsoft.com/office/powerpoint/2010/main" val="4152995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samples are diversion only, to practice converting</a:t>
            </a:r>
            <a:r>
              <a:rPr lang="en-US" baseline="0" dirty="0" smtClean="0"/>
              <a:t> between units</a:t>
            </a:r>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21</a:t>
            </a:fld>
            <a:endParaRPr lang="en-US"/>
          </a:p>
        </p:txBody>
      </p:sp>
    </p:spTree>
    <p:extLst>
      <p:ext uri="{BB962C8B-B14F-4D97-AF65-F5344CB8AC3E}">
        <p14:creationId xmlns:p14="http://schemas.microsoft.com/office/powerpoint/2010/main" val="1213021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22</a:t>
            </a:fld>
            <a:endParaRPr lang="en-US"/>
          </a:p>
        </p:txBody>
      </p:sp>
    </p:spTree>
    <p:extLst>
      <p:ext uri="{BB962C8B-B14F-4D97-AF65-F5344CB8AC3E}">
        <p14:creationId xmlns:p14="http://schemas.microsoft.com/office/powerpoint/2010/main" val="420631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23</a:t>
            </a:fld>
            <a:endParaRPr lang="en-US"/>
          </a:p>
        </p:txBody>
      </p:sp>
    </p:spTree>
    <p:extLst>
      <p:ext uri="{BB962C8B-B14F-4D97-AF65-F5344CB8AC3E}">
        <p14:creationId xmlns:p14="http://schemas.microsoft.com/office/powerpoint/2010/main" val="365071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Sample of Diversion and Depletion</a:t>
            </a:r>
          </a:p>
          <a:p>
            <a:endParaRPr lang="en-US" dirty="0" smtClean="0"/>
          </a:p>
          <a:p>
            <a:r>
              <a:rPr lang="en-US" dirty="0" smtClean="0"/>
              <a:t>Water right is for 2.0</a:t>
            </a:r>
            <a:r>
              <a:rPr lang="en-US" baseline="0" dirty="0" smtClean="0"/>
              <a:t> acres of irrigation (duty 4) = 8.0 AF</a:t>
            </a:r>
          </a:p>
          <a:p>
            <a:r>
              <a:rPr lang="en-US" baseline="0" dirty="0" smtClean="0"/>
              <a:t>Change to livestock</a:t>
            </a:r>
          </a:p>
          <a:p>
            <a:endParaRPr lang="en-US" baseline="0" dirty="0" smtClean="0"/>
          </a:p>
          <a:p>
            <a:r>
              <a:rPr lang="en-US" baseline="0" dirty="0" smtClean="0"/>
              <a:t>8.0 with a depletion of 50% = 4.0 AF of depletion</a:t>
            </a:r>
          </a:p>
          <a:p>
            <a:r>
              <a:rPr lang="en-US" baseline="0" dirty="0" smtClean="0"/>
              <a:t>Livestock is 100% depletive so the allowable diversion for a change app would be 4.0AF</a:t>
            </a:r>
          </a:p>
          <a:p>
            <a:endParaRPr lang="en-US" baseline="0" dirty="0" smtClean="0"/>
          </a:p>
          <a:p>
            <a:pPr defTabSz="897301">
              <a:defRPr/>
            </a:pPr>
            <a:r>
              <a:rPr lang="en-US" baseline="0" dirty="0" smtClean="0"/>
              <a:t>Historic use of irrigation would have been 8.0 AF of diversion and 4.0 AF of depletion</a:t>
            </a:r>
            <a:endParaRPr lang="en-US" dirty="0" smtClean="0"/>
          </a:p>
          <a:p>
            <a:r>
              <a:rPr lang="en-US" baseline="0" dirty="0" smtClean="0"/>
              <a:t>142.86 ELU (proposed change) would allow  4.0 AF of diversion and 4.0 AF of depletion</a:t>
            </a:r>
          </a:p>
          <a:p>
            <a:r>
              <a:rPr lang="en-US" baseline="0" dirty="0" smtClean="0"/>
              <a:t>Without diversion adjustment the historic depletion would have been exceeded, enlarging the water right.</a:t>
            </a:r>
          </a:p>
          <a:p>
            <a:endParaRPr lang="en-US" baseline="0" dirty="0" smtClean="0"/>
          </a:p>
        </p:txBody>
      </p:sp>
      <p:sp>
        <p:nvSpPr>
          <p:cNvPr id="4" name="Slide Number Placeholder 3"/>
          <p:cNvSpPr>
            <a:spLocks noGrp="1"/>
          </p:cNvSpPr>
          <p:nvPr>
            <p:ph type="sldNum" sz="quarter" idx="10"/>
          </p:nvPr>
        </p:nvSpPr>
        <p:spPr/>
        <p:txBody>
          <a:bodyPr/>
          <a:lstStyle/>
          <a:p>
            <a:fld id="{A5284633-2462-4D6D-A5CE-D2FB8BAA0649}" type="slidenum">
              <a:rPr lang="en-US" smtClean="0"/>
              <a:t>24</a:t>
            </a:fld>
            <a:endParaRPr lang="en-US"/>
          </a:p>
        </p:txBody>
      </p:sp>
    </p:spTree>
    <p:extLst>
      <p:ext uri="{BB962C8B-B14F-4D97-AF65-F5344CB8AC3E}">
        <p14:creationId xmlns:p14="http://schemas.microsoft.com/office/powerpoint/2010/main" val="11383018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 AF (Diversion)</a:t>
            </a:r>
          </a:p>
          <a:p>
            <a:r>
              <a:rPr lang="en-US" dirty="0"/>
              <a:t>Convert to livestock = ~143 cows</a:t>
            </a:r>
          </a:p>
          <a:p>
            <a:endParaRPr lang="en-US" dirty="0"/>
          </a:p>
          <a:p>
            <a:r>
              <a:rPr lang="en-US" dirty="0"/>
              <a:t>2.0 AF (Depletion)</a:t>
            </a:r>
          </a:p>
          <a:p>
            <a:r>
              <a:rPr lang="en-US" dirty="0"/>
              <a:t>Converts to livestock = ~71 cows</a:t>
            </a:r>
          </a:p>
          <a:p>
            <a:endParaRPr lang="en-US" dirty="0"/>
          </a:p>
          <a:p>
            <a:pPr marL="0" lvl="1" defTabSz="897301">
              <a:defRPr/>
            </a:pPr>
            <a:r>
              <a:rPr lang="en-US" dirty="0"/>
              <a:t>Water used up by the plants, bound to soil, and lost through evaporation, is water that doesn’t make its way back to the natural water system enabling other water rights to be satisfied.</a:t>
            </a:r>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25</a:t>
            </a:fld>
            <a:endParaRPr lang="en-US"/>
          </a:p>
        </p:txBody>
      </p:sp>
    </p:spTree>
    <p:extLst>
      <p:ext uri="{BB962C8B-B14F-4D97-AF65-F5344CB8AC3E}">
        <p14:creationId xmlns:p14="http://schemas.microsoft.com/office/powerpoint/2010/main" val="12467946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Kamas Station for annual irrigation of</a:t>
            </a:r>
            <a:r>
              <a:rPr lang="en-US" baseline="0" dirty="0" smtClean="0"/>
              <a:t> alfalfa 19.29 inches or 1.6 feet, based on Dr. Hill’s Crop Consumption research.</a:t>
            </a:r>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26</a:t>
            </a:fld>
            <a:endParaRPr lang="en-US"/>
          </a:p>
        </p:txBody>
      </p:sp>
    </p:spTree>
    <p:extLst>
      <p:ext uri="{BB962C8B-B14F-4D97-AF65-F5344CB8AC3E}">
        <p14:creationId xmlns:p14="http://schemas.microsoft.com/office/powerpoint/2010/main" val="3304302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Without</a:t>
            </a:r>
            <a:r>
              <a:rPr lang="en-US" baseline="0" dirty="0" smtClean="0"/>
              <a:t> considering depletion the diversion would have looked like:  10.6 acre-feet for irrigation (2.65 acre)</a:t>
            </a:r>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27</a:t>
            </a:fld>
            <a:endParaRPr lang="en-US"/>
          </a:p>
        </p:txBody>
      </p:sp>
    </p:spTree>
    <p:extLst>
      <p:ext uri="{BB962C8B-B14F-4D97-AF65-F5344CB8AC3E}">
        <p14:creationId xmlns:p14="http://schemas.microsoft.com/office/powerpoint/2010/main" val="1425860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Without</a:t>
            </a:r>
            <a:r>
              <a:rPr lang="en-US" baseline="0" dirty="0" smtClean="0"/>
              <a:t> considering depletion the diversion would have looked like:  10.6 acre-feet for irrigation (2.65 acre)</a:t>
            </a:r>
          </a:p>
          <a:p>
            <a:endParaRPr lang="en-US" baseline="0" dirty="0" smtClean="0"/>
          </a:p>
          <a:p>
            <a:r>
              <a:rPr lang="en-US" baseline="0" dirty="0" smtClean="0"/>
              <a:t>The State Engineer’s office evaluates diversion and depletion on all change applications.  Most applications come in based on diversion only.  When the final order is issued the applicant </a:t>
            </a:r>
            <a:r>
              <a:rPr lang="en-US" baseline="0" smtClean="0"/>
              <a:t>may feel like </a:t>
            </a:r>
            <a:r>
              <a:rPr lang="en-US" baseline="0" dirty="0" smtClean="0"/>
              <a:t>water was taken away from him because it was not expected nor understood.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4258609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29</a:t>
            </a:fld>
            <a:endParaRPr lang="en-US"/>
          </a:p>
        </p:txBody>
      </p:sp>
    </p:spTree>
    <p:extLst>
      <p:ext uri="{BB962C8B-B14F-4D97-AF65-F5344CB8AC3E}">
        <p14:creationId xmlns:p14="http://schemas.microsoft.com/office/powerpoint/2010/main" val="1209779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3</a:t>
            </a:fld>
            <a:endParaRPr lang="en-US"/>
          </a:p>
        </p:txBody>
      </p:sp>
    </p:spTree>
    <p:extLst>
      <p:ext uri="{BB962C8B-B14F-4D97-AF65-F5344CB8AC3E}">
        <p14:creationId xmlns:p14="http://schemas.microsoft.com/office/powerpoint/2010/main" val="24806695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30</a:t>
            </a:fld>
            <a:endParaRPr lang="en-US"/>
          </a:p>
        </p:txBody>
      </p:sp>
    </p:spTree>
    <p:extLst>
      <p:ext uri="{BB962C8B-B14F-4D97-AF65-F5344CB8AC3E}">
        <p14:creationId xmlns:p14="http://schemas.microsoft.com/office/powerpoint/2010/main" val="26487664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31</a:t>
            </a:fld>
            <a:endParaRPr lang="en-US"/>
          </a:p>
        </p:txBody>
      </p:sp>
    </p:spTree>
    <p:extLst>
      <p:ext uri="{BB962C8B-B14F-4D97-AF65-F5344CB8AC3E}">
        <p14:creationId xmlns:p14="http://schemas.microsoft.com/office/powerpoint/2010/main" val="362541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32</a:t>
            </a:fld>
            <a:endParaRPr lang="en-US"/>
          </a:p>
        </p:txBody>
      </p:sp>
    </p:spTree>
    <p:extLst>
      <p:ext uri="{BB962C8B-B14F-4D97-AF65-F5344CB8AC3E}">
        <p14:creationId xmlns:p14="http://schemas.microsoft.com/office/powerpoint/2010/main" val="5768239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base map features</a:t>
            </a:r>
          </a:p>
          <a:p>
            <a:r>
              <a:rPr lang="en-US" dirty="0" smtClean="0"/>
              <a:t>Show POD features</a:t>
            </a:r>
          </a:p>
          <a:p>
            <a:r>
              <a:rPr lang="en-US" dirty="0" smtClean="0"/>
              <a:t>Show</a:t>
            </a:r>
            <a:r>
              <a:rPr lang="en-US" baseline="0" dirty="0" smtClean="0"/>
              <a:t> heretofore and hereafter points</a:t>
            </a:r>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33</a:t>
            </a:fld>
            <a:endParaRPr lang="en-US"/>
          </a:p>
        </p:txBody>
      </p:sp>
    </p:spTree>
    <p:extLst>
      <p:ext uri="{BB962C8B-B14F-4D97-AF65-F5344CB8AC3E}">
        <p14:creationId xmlns:p14="http://schemas.microsoft.com/office/powerpoint/2010/main" val="6856131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34</a:t>
            </a:fld>
            <a:endParaRPr lang="en-US"/>
          </a:p>
        </p:txBody>
      </p:sp>
    </p:spTree>
    <p:extLst>
      <p:ext uri="{BB962C8B-B14F-4D97-AF65-F5344CB8AC3E}">
        <p14:creationId xmlns:p14="http://schemas.microsoft.com/office/powerpoint/2010/main" val="10723451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35</a:t>
            </a:fld>
            <a:endParaRPr lang="en-US"/>
          </a:p>
        </p:txBody>
      </p:sp>
    </p:spTree>
    <p:extLst>
      <p:ext uri="{BB962C8B-B14F-4D97-AF65-F5344CB8AC3E}">
        <p14:creationId xmlns:p14="http://schemas.microsoft.com/office/powerpoint/2010/main" val="16008361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36</a:t>
            </a:fld>
            <a:endParaRPr lang="en-US"/>
          </a:p>
        </p:txBody>
      </p:sp>
    </p:spTree>
    <p:extLst>
      <p:ext uri="{BB962C8B-B14F-4D97-AF65-F5344CB8AC3E}">
        <p14:creationId xmlns:p14="http://schemas.microsoft.com/office/powerpoint/2010/main" val="5373097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37</a:t>
            </a:fld>
            <a:endParaRPr lang="en-US"/>
          </a:p>
        </p:txBody>
      </p:sp>
    </p:spTree>
    <p:extLst>
      <p:ext uri="{BB962C8B-B14F-4D97-AF65-F5344CB8AC3E}">
        <p14:creationId xmlns:p14="http://schemas.microsoft.com/office/powerpoint/2010/main" val="4116332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4</a:t>
            </a:fld>
            <a:endParaRPr lang="en-US"/>
          </a:p>
        </p:txBody>
      </p:sp>
    </p:spTree>
    <p:extLst>
      <p:ext uri="{BB962C8B-B14F-4D97-AF65-F5344CB8AC3E}">
        <p14:creationId xmlns:p14="http://schemas.microsoft.com/office/powerpoint/2010/main" val="386209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internet (backup slide)</a:t>
            </a:r>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5</a:t>
            </a:fld>
            <a:endParaRPr lang="en-US"/>
          </a:p>
        </p:txBody>
      </p:sp>
    </p:spTree>
    <p:extLst>
      <p:ext uri="{BB962C8B-B14F-4D97-AF65-F5344CB8AC3E}">
        <p14:creationId xmlns:p14="http://schemas.microsoft.com/office/powerpoint/2010/main" val="1772215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6</a:t>
            </a:fld>
            <a:endParaRPr lang="en-US"/>
          </a:p>
        </p:txBody>
      </p:sp>
    </p:spTree>
    <p:extLst>
      <p:ext uri="{BB962C8B-B14F-4D97-AF65-F5344CB8AC3E}">
        <p14:creationId xmlns:p14="http://schemas.microsoft.com/office/powerpoint/2010/main" val="3590523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7</a:t>
            </a:fld>
            <a:endParaRPr lang="en-US"/>
          </a:p>
        </p:txBody>
      </p:sp>
    </p:spTree>
    <p:extLst>
      <p:ext uri="{BB962C8B-B14F-4D97-AF65-F5344CB8AC3E}">
        <p14:creationId xmlns:p14="http://schemas.microsoft.com/office/powerpoint/2010/main" val="1412297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8</a:t>
            </a:fld>
            <a:endParaRPr lang="en-US"/>
          </a:p>
        </p:txBody>
      </p:sp>
    </p:spTree>
    <p:extLst>
      <p:ext uri="{BB962C8B-B14F-4D97-AF65-F5344CB8AC3E}">
        <p14:creationId xmlns:p14="http://schemas.microsoft.com/office/powerpoint/2010/main" val="940942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a sample walk through</a:t>
            </a:r>
            <a:r>
              <a:rPr lang="en-US" baseline="0" dirty="0" smtClean="0"/>
              <a:t> of applications to tie this idea to Clark’s ppt.</a:t>
            </a:r>
          </a:p>
          <a:p>
            <a:endParaRPr lang="en-US" baseline="0" dirty="0" smtClean="0"/>
          </a:p>
          <a:p>
            <a:r>
              <a:rPr lang="en-US" baseline="0" dirty="0" smtClean="0"/>
              <a:t>“You want to file a change application.  Great.  What existing water right will you use?  Where will you divert?  Where will you use the water?  How will you use the water?”</a:t>
            </a:r>
            <a:endParaRPr lang="en-US" dirty="0"/>
          </a:p>
        </p:txBody>
      </p:sp>
      <p:sp>
        <p:nvSpPr>
          <p:cNvPr id="4" name="Slide Number Placeholder 3"/>
          <p:cNvSpPr>
            <a:spLocks noGrp="1"/>
          </p:cNvSpPr>
          <p:nvPr>
            <p:ph type="sldNum" sz="quarter" idx="10"/>
          </p:nvPr>
        </p:nvSpPr>
        <p:spPr/>
        <p:txBody>
          <a:bodyPr/>
          <a:lstStyle/>
          <a:p>
            <a:fld id="{34A362A1-DBD3-4E3C-873A-4424086F3144}" type="slidenum">
              <a:rPr lang="en-US" smtClean="0"/>
              <a:t>9</a:t>
            </a:fld>
            <a:endParaRPr lang="en-US"/>
          </a:p>
        </p:txBody>
      </p:sp>
    </p:spTree>
    <p:extLst>
      <p:ext uri="{BB962C8B-B14F-4D97-AF65-F5344CB8AC3E}">
        <p14:creationId xmlns:p14="http://schemas.microsoft.com/office/powerpoint/2010/main" val="1269385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438591-8B09-4146-A6AE-1C3E97919F1E}" type="slidenum">
              <a:rPr lang="en-US"/>
              <a:pPr>
                <a:defRPr/>
              </a:pPr>
              <a:t>‹#›</a:t>
            </a:fld>
            <a:endParaRPr lang="en-US"/>
          </a:p>
        </p:txBody>
      </p:sp>
    </p:spTree>
    <p:extLst>
      <p:ext uri="{BB962C8B-B14F-4D97-AF65-F5344CB8AC3E}">
        <p14:creationId xmlns:p14="http://schemas.microsoft.com/office/powerpoint/2010/main" val="3006219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2EBE84-9752-4674-B963-F9580D17A5F8}" type="slidenum">
              <a:rPr lang="en-US"/>
              <a:pPr>
                <a:defRPr/>
              </a:pPr>
              <a:t>‹#›</a:t>
            </a:fld>
            <a:endParaRPr lang="en-US"/>
          </a:p>
        </p:txBody>
      </p:sp>
    </p:spTree>
    <p:extLst>
      <p:ext uri="{BB962C8B-B14F-4D97-AF65-F5344CB8AC3E}">
        <p14:creationId xmlns:p14="http://schemas.microsoft.com/office/powerpoint/2010/main" val="899558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7F897E-7890-4A44-9D8E-A9C2FABA264E}" type="slidenum">
              <a:rPr lang="en-US"/>
              <a:pPr>
                <a:defRPr/>
              </a:pPr>
              <a:t>‹#›</a:t>
            </a:fld>
            <a:endParaRPr lang="en-US"/>
          </a:p>
        </p:txBody>
      </p:sp>
    </p:spTree>
    <p:extLst>
      <p:ext uri="{BB962C8B-B14F-4D97-AF65-F5344CB8AC3E}">
        <p14:creationId xmlns:p14="http://schemas.microsoft.com/office/powerpoint/2010/main" val="445876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EDD86C-9781-4A61-A54F-BE18EE887EF5}" type="slidenum">
              <a:rPr lang="en-US"/>
              <a:pPr>
                <a:defRPr/>
              </a:pPr>
              <a:t>‹#›</a:t>
            </a:fld>
            <a:endParaRPr lang="en-US"/>
          </a:p>
        </p:txBody>
      </p:sp>
    </p:spTree>
    <p:extLst>
      <p:ext uri="{BB962C8B-B14F-4D97-AF65-F5344CB8AC3E}">
        <p14:creationId xmlns:p14="http://schemas.microsoft.com/office/powerpoint/2010/main" val="4180273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842CEF-F3ED-4720-87B2-0239EA7C8902}" type="slidenum">
              <a:rPr lang="en-US"/>
              <a:pPr>
                <a:defRPr/>
              </a:pPr>
              <a:t>‹#›</a:t>
            </a:fld>
            <a:endParaRPr lang="en-US"/>
          </a:p>
        </p:txBody>
      </p:sp>
    </p:spTree>
    <p:extLst>
      <p:ext uri="{BB962C8B-B14F-4D97-AF65-F5344CB8AC3E}">
        <p14:creationId xmlns:p14="http://schemas.microsoft.com/office/powerpoint/2010/main" val="3430246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22DDEF-08A3-4943-8F35-A5FBC90B7FB8}" type="slidenum">
              <a:rPr lang="en-US"/>
              <a:pPr>
                <a:defRPr/>
              </a:pPr>
              <a:t>‹#›</a:t>
            </a:fld>
            <a:endParaRPr lang="en-US"/>
          </a:p>
        </p:txBody>
      </p:sp>
    </p:spTree>
    <p:extLst>
      <p:ext uri="{BB962C8B-B14F-4D97-AF65-F5344CB8AC3E}">
        <p14:creationId xmlns:p14="http://schemas.microsoft.com/office/powerpoint/2010/main" val="89172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48AC28C-E253-493C-BD10-6B6248A4C23B}" type="slidenum">
              <a:rPr lang="en-US"/>
              <a:pPr>
                <a:defRPr/>
              </a:pPr>
              <a:t>‹#›</a:t>
            </a:fld>
            <a:endParaRPr lang="en-US"/>
          </a:p>
        </p:txBody>
      </p:sp>
    </p:spTree>
    <p:extLst>
      <p:ext uri="{BB962C8B-B14F-4D97-AF65-F5344CB8AC3E}">
        <p14:creationId xmlns:p14="http://schemas.microsoft.com/office/powerpoint/2010/main" val="373029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F22A499-36EB-4390-8B10-C957DA51C9D4}" type="slidenum">
              <a:rPr lang="en-US"/>
              <a:pPr>
                <a:defRPr/>
              </a:pPr>
              <a:t>‹#›</a:t>
            </a:fld>
            <a:endParaRPr lang="en-US"/>
          </a:p>
        </p:txBody>
      </p:sp>
    </p:spTree>
    <p:extLst>
      <p:ext uri="{BB962C8B-B14F-4D97-AF65-F5344CB8AC3E}">
        <p14:creationId xmlns:p14="http://schemas.microsoft.com/office/powerpoint/2010/main" val="2422561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2C97BDB-E790-4F10-ACBF-D4EC27EA012E}" type="slidenum">
              <a:rPr lang="en-US"/>
              <a:pPr>
                <a:defRPr/>
              </a:pPr>
              <a:t>‹#›</a:t>
            </a:fld>
            <a:endParaRPr lang="en-US"/>
          </a:p>
        </p:txBody>
      </p:sp>
    </p:spTree>
    <p:extLst>
      <p:ext uri="{BB962C8B-B14F-4D97-AF65-F5344CB8AC3E}">
        <p14:creationId xmlns:p14="http://schemas.microsoft.com/office/powerpoint/2010/main" val="987944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D1CE75-A997-416F-9C48-ABDBE21D246C}" type="slidenum">
              <a:rPr lang="en-US"/>
              <a:pPr>
                <a:defRPr/>
              </a:pPr>
              <a:t>‹#›</a:t>
            </a:fld>
            <a:endParaRPr lang="en-US"/>
          </a:p>
        </p:txBody>
      </p:sp>
    </p:spTree>
    <p:extLst>
      <p:ext uri="{BB962C8B-B14F-4D97-AF65-F5344CB8AC3E}">
        <p14:creationId xmlns:p14="http://schemas.microsoft.com/office/powerpoint/2010/main" val="100366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03D5122-CC8C-464E-B19B-3137377C9CA8}" type="slidenum">
              <a:rPr lang="en-US"/>
              <a:pPr>
                <a:defRPr/>
              </a:pPr>
              <a:t>‹#›</a:t>
            </a:fld>
            <a:endParaRPr lang="en-US"/>
          </a:p>
        </p:txBody>
      </p:sp>
    </p:spTree>
    <p:extLst>
      <p:ext uri="{BB962C8B-B14F-4D97-AF65-F5344CB8AC3E}">
        <p14:creationId xmlns:p14="http://schemas.microsoft.com/office/powerpoint/2010/main" val="115864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charset="0"/>
              </a:defRPr>
            </a:lvl1pPr>
          </a:lstStyle>
          <a:p>
            <a:pPr>
              <a:defRPr/>
            </a:pPr>
            <a:fld id="{FC36D98F-E3B8-4BFD-8562-0D424E98283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20.jpe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microsoft.com/office/2007/relationships/hdphoto" Target="../media/hdphoto7.wdp"/></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microsoft.com/office/2007/relationships/hdphoto" Target="../media/hdphoto8.wdp"/></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762000" y="206375"/>
            <a:ext cx="8001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b="1">
                <a:solidFill>
                  <a:srgbClr val="FF0000"/>
                </a:solidFill>
                <a:latin typeface="Times New Roman" pitchFamily="18" charset="0"/>
              </a:rPr>
              <a:t>Utah Division of Water Rights</a:t>
            </a:r>
          </a:p>
        </p:txBody>
      </p:sp>
      <p:sp>
        <p:nvSpPr>
          <p:cNvPr id="2051" name="Text Box 4"/>
          <p:cNvSpPr txBox="1">
            <a:spLocks noChangeArrowheads="1"/>
          </p:cNvSpPr>
          <p:nvPr/>
        </p:nvSpPr>
        <p:spPr bwMode="auto">
          <a:xfrm>
            <a:off x="4108450" y="5911850"/>
            <a:ext cx="1841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800" b="1">
              <a:solidFill>
                <a:srgbClr val="FF0000"/>
              </a:solidFill>
              <a:latin typeface="Times New Roman" pitchFamily="18" charset="0"/>
            </a:endParaRPr>
          </a:p>
          <a:p>
            <a:pPr algn="ctr" eaLnBrk="1" hangingPunct="1">
              <a:spcBef>
                <a:spcPct val="0"/>
              </a:spcBef>
              <a:buFontTx/>
              <a:buNone/>
            </a:pPr>
            <a:endParaRPr lang="en-US" altLang="en-US" sz="2800" b="1">
              <a:solidFill>
                <a:srgbClr val="FF0000"/>
              </a:solidFill>
              <a:latin typeface="Times New Roman" pitchFamily="18" charset="0"/>
            </a:endParaRPr>
          </a:p>
        </p:txBody>
      </p:sp>
      <p:sp>
        <p:nvSpPr>
          <p:cNvPr id="2052" name="Text Box 5"/>
          <p:cNvSpPr txBox="1">
            <a:spLocks noChangeArrowheads="1"/>
          </p:cNvSpPr>
          <p:nvPr/>
        </p:nvSpPr>
        <p:spPr bwMode="auto">
          <a:xfrm>
            <a:off x="3586163" y="6035675"/>
            <a:ext cx="1954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400" b="1">
              <a:solidFill>
                <a:srgbClr val="FFFF00"/>
              </a:solidFill>
              <a:latin typeface="Times New Roman" pitchFamily="18" charset="0"/>
            </a:endParaRPr>
          </a:p>
          <a:p>
            <a:pPr algn="ctr" eaLnBrk="1" hangingPunct="1">
              <a:spcBef>
                <a:spcPct val="0"/>
              </a:spcBef>
              <a:buFontTx/>
              <a:buNone/>
            </a:pPr>
            <a:r>
              <a:rPr lang="en-US" altLang="en-US" sz="2400" b="1">
                <a:solidFill>
                  <a:srgbClr val="FFFF00"/>
                </a:solidFill>
                <a:latin typeface="Times New Roman" pitchFamily="18" charset="0"/>
              </a:rPr>
              <a:t>June 21, 2004</a:t>
            </a:r>
          </a:p>
        </p:txBody>
      </p:sp>
      <p:pic>
        <p:nvPicPr>
          <p:cNvPr id="205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7"/>
          <p:cNvSpPr txBox="1">
            <a:spLocks/>
          </p:cNvSpPr>
          <p:nvPr/>
        </p:nvSpPr>
        <p:spPr bwMode="auto">
          <a:xfrm>
            <a:off x="609600" y="4267200"/>
            <a:ext cx="8534400" cy="2823850"/>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b="1" dirty="0" smtClean="0">
                <a:solidFill>
                  <a:srgbClr val="000000"/>
                </a:solidFill>
                <a:latin typeface="+mn-lt"/>
                <a:ea typeface="ヒラギノ角ゴ Pro W3" charset="-128"/>
                <a:sym typeface="Gill Sans" charset="0"/>
              </a:rPr>
              <a:t>What You Need to Know          </a:t>
            </a:r>
            <a:endParaRPr lang="en-US" altLang="en-US" b="1" dirty="0">
              <a:solidFill>
                <a:srgbClr val="000000"/>
              </a:solidFill>
              <a:latin typeface="+mn-lt"/>
              <a:ea typeface="ヒラギノ角ゴ Pro W3" charset="-128"/>
              <a:sym typeface="Gill Sans" charset="0"/>
            </a:endParaRPr>
          </a:p>
          <a:p>
            <a:pPr algn="ctr" eaLnBrk="1" hangingPunct="1">
              <a:spcBef>
                <a:spcPct val="50000"/>
              </a:spcBef>
              <a:buFontTx/>
              <a:buNone/>
            </a:pPr>
            <a:r>
              <a:rPr lang="en-US" altLang="en-US" sz="2400" dirty="0" smtClean="0">
                <a:solidFill>
                  <a:srgbClr val="000000"/>
                </a:solidFill>
                <a:latin typeface="+mn-lt"/>
                <a:ea typeface="ヒラギノ角ゴ Pro W3" charset="-128"/>
                <a:sym typeface="Gill Sans" charset="0"/>
              </a:rPr>
              <a:t>Willa Knight</a:t>
            </a:r>
            <a:r>
              <a:rPr lang="en-US" altLang="en-US" sz="2400" dirty="0" smtClean="0">
                <a:solidFill>
                  <a:srgbClr val="000000"/>
                </a:solidFill>
                <a:latin typeface="+mn-lt"/>
                <a:ea typeface="ヒラギノ角ゴ Pro W3" charset="-128"/>
                <a:sym typeface="Gill Sans" charset="0"/>
              </a:rPr>
              <a:t>—April 2018</a:t>
            </a:r>
            <a:endParaRPr lang="en-US" altLang="en-US" sz="2400" dirty="0" smtClean="0">
              <a:solidFill>
                <a:srgbClr val="000000"/>
              </a:solidFill>
              <a:latin typeface="+mn-lt"/>
              <a:ea typeface="ヒラギノ角ゴ Pro W3" charset="-128"/>
              <a:sym typeface="Gill Sans" charset="0"/>
            </a:endParaRPr>
          </a:p>
          <a:p>
            <a:pPr algn="ctr" eaLnBrk="1" hangingPunct="1">
              <a:spcBef>
                <a:spcPct val="50000"/>
              </a:spcBef>
              <a:buFontTx/>
              <a:buNone/>
            </a:pPr>
            <a:endParaRPr lang="en-US" altLang="en-US" sz="1800" b="1" dirty="0">
              <a:solidFill>
                <a:srgbClr val="000000"/>
              </a:solidFill>
              <a:latin typeface="Verdana" pitchFamily="34" charset="0"/>
              <a:ea typeface="ヒラギノ角ゴ Pro W3" charset="-128"/>
              <a:sym typeface="Gill Sans" charset="0"/>
            </a:endParaRPr>
          </a:p>
          <a:p>
            <a:pPr eaLnBrk="1" hangingPunct="1">
              <a:spcBef>
                <a:spcPct val="50000"/>
              </a:spcBef>
              <a:buFontTx/>
              <a:buNone/>
            </a:pPr>
            <a:endParaRPr lang="en-US" altLang="en-US" sz="5500" dirty="0">
              <a:solidFill>
                <a:srgbClr val="000000"/>
              </a:solidFill>
              <a:latin typeface="Gill Sans" charset="0"/>
              <a:ea typeface="ヒラギノ角ゴ Pro W3" charset="-128"/>
              <a:sym typeface="Gill Sans" charset="0"/>
            </a:endParaRPr>
          </a:p>
        </p:txBody>
      </p:sp>
      <p:sp>
        <p:nvSpPr>
          <p:cNvPr id="2055" name="Text Box 8"/>
          <p:cNvSpPr txBox="1">
            <a:spLocks noChangeArrowheads="1"/>
          </p:cNvSpPr>
          <p:nvPr/>
        </p:nvSpPr>
        <p:spPr bwMode="auto">
          <a:xfrm>
            <a:off x="4292600" y="1219200"/>
            <a:ext cx="46863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4800" b="1" dirty="0" smtClean="0">
                <a:solidFill>
                  <a:schemeClr val="tx2"/>
                </a:solidFill>
                <a:latin typeface="Times New Roman" pitchFamily="18" charset="0"/>
              </a:rPr>
              <a:t>Making Applications</a:t>
            </a:r>
            <a:endParaRPr lang="en-US" altLang="en-US" sz="4800" b="1" dirty="0">
              <a:solidFill>
                <a:schemeClr val="tx2"/>
              </a:solidFill>
              <a:latin typeface="Times New Roman" pitchFamily="18" charset="0"/>
            </a:endParaRPr>
          </a:p>
          <a:p>
            <a:pPr eaLnBrk="1" hangingPunct="1">
              <a:spcBef>
                <a:spcPct val="50000"/>
              </a:spcBef>
              <a:buFontTx/>
              <a:buNone/>
            </a:pPr>
            <a:endParaRPr lang="en-US" altLang="en-US" b="1" dirty="0">
              <a:solidFill>
                <a:schemeClr val="tx2"/>
              </a:solidFill>
              <a:latin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9144000" cy="6858000"/>
            <a:chOff x="838200" y="2324100"/>
            <a:chExt cx="9144000" cy="6858000"/>
          </a:xfrm>
        </p:grpSpPr>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3241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438400" y="3238500"/>
              <a:ext cx="2438400" cy="28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solidFill>
                  <a:schemeClr val="tx2"/>
                </a:solidFill>
              </a:rPr>
              <a:t>Common Filing Mistakes</a:t>
            </a:r>
            <a:endParaRPr lang="en-US" dirty="0">
              <a:solidFill>
                <a:schemeClr val="tx2"/>
              </a:solidFill>
            </a:endParaRPr>
          </a:p>
        </p:txBody>
      </p:sp>
      <p:sp>
        <p:nvSpPr>
          <p:cNvPr id="4" name="Content Placeholder 3"/>
          <p:cNvSpPr>
            <a:spLocks noGrp="1"/>
          </p:cNvSpPr>
          <p:nvPr>
            <p:ph sz="half" idx="2"/>
          </p:nvPr>
        </p:nvSpPr>
        <p:spPr>
          <a:xfrm>
            <a:off x="4572000" y="1447800"/>
            <a:ext cx="4114800" cy="4678363"/>
          </a:xfrm>
        </p:spPr>
        <p:txBody>
          <a:bodyPr/>
          <a:lstStyle/>
          <a:p>
            <a:r>
              <a:rPr lang="en-US" dirty="0" smtClean="0">
                <a:solidFill>
                  <a:schemeClr val="tx2"/>
                </a:solidFill>
              </a:rPr>
              <a:t>Proper ownership</a:t>
            </a:r>
          </a:p>
          <a:p>
            <a:pPr lvl="1"/>
            <a:r>
              <a:rPr lang="en-US" dirty="0" smtClean="0">
                <a:solidFill>
                  <a:schemeClr val="tx2"/>
                </a:solidFill>
              </a:rPr>
              <a:t>Division’s records</a:t>
            </a:r>
          </a:p>
          <a:p>
            <a:pPr lvl="1"/>
            <a:r>
              <a:rPr lang="en-US" dirty="0" smtClean="0">
                <a:solidFill>
                  <a:schemeClr val="tx2"/>
                </a:solidFill>
              </a:rPr>
              <a:t>Share holder</a:t>
            </a:r>
          </a:p>
          <a:p>
            <a:pPr lvl="1"/>
            <a:r>
              <a:rPr lang="en-US" dirty="0" smtClean="0">
                <a:solidFill>
                  <a:schemeClr val="tx2"/>
                </a:solidFill>
              </a:rPr>
              <a:t>Contract owner</a:t>
            </a:r>
          </a:p>
          <a:p>
            <a:pPr marL="457200" lvl="1" indent="0">
              <a:buNone/>
            </a:pPr>
            <a:endParaRPr lang="en-US" dirty="0">
              <a:solidFill>
                <a:schemeClr val="tx2"/>
              </a:solidFill>
            </a:endParaRPr>
          </a:p>
          <a:p>
            <a:r>
              <a:rPr lang="en-US" dirty="0">
                <a:solidFill>
                  <a:schemeClr val="tx2"/>
                </a:solidFill>
              </a:rPr>
              <a:t>Need to complete a segregation</a:t>
            </a:r>
          </a:p>
          <a:p>
            <a:r>
              <a:rPr lang="en-US" dirty="0">
                <a:solidFill>
                  <a:schemeClr val="tx2"/>
                </a:solidFill>
              </a:rPr>
              <a:t>Proper evaluation of the water </a:t>
            </a:r>
            <a:r>
              <a:rPr lang="en-US" dirty="0" smtClean="0">
                <a:solidFill>
                  <a:schemeClr val="tx2"/>
                </a:solidFill>
              </a:rPr>
              <a:t>right</a:t>
            </a:r>
          </a:p>
          <a:p>
            <a:endParaRPr lang="en-US" dirty="0">
              <a:solidFill>
                <a:schemeClr val="tx2"/>
              </a:solidFill>
            </a:endParaRPr>
          </a:p>
          <a:p>
            <a:endParaRPr lang="en-US" dirty="0"/>
          </a:p>
        </p:txBody>
      </p:sp>
      <p:pic>
        <p:nvPicPr>
          <p:cNvPr id="11" name="Picture 2" descr="G:\2012 WRT Photo Contest\2012_Photos\FlashFlood.JPG"/>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447800"/>
            <a:ext cx="3602635" cy="48006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17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Administrator\Desktop\Photo Contests\Images\Water Rights\Scenic\Jim Goddard\Scenic_Henrys Fork Basin and Lake in Uintas.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5000"/>
                    </a14:imgEffect>
                    <a14:imgEffect>
                      <a14:colorTemperature colorTemp="6900"/>
                    </a14:imgEffect>
                    <a14:imgEffect>
                      <a14:saturation sat="129000"/>
                    </a14:imgEffect>
                    <a14:imgEffect>
                      <a14:brightnessContrast bright="-23000" contrast="10000"/>
                    </a14:imgEffect>
                  </a14:imgLayer>
                </a14:imgProps>
              </a:ext>
              <a:ext uri="{28A0092B-C50C-407E-A947-70E740481C1C}">
                <a14:useLocalDpi xmlns:a14="http://schemas.microsoft.com/office/drawing/2010/main" val="0"/>
              </a:ext>
            </a:extLst>
          </a:blip>
          <a:srcRect/>
          <a:stretch>
            <a:fillRect/>
          </a:stretch>
        </p:blipFill>
        <p:spPr bwMode="auto">
          <a:xfrm>
            <a:off x="-14748" y="-245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295400"/>
            <a:ext cx="8534400" cy="1362075"/>
          </a:xfrm>
        </p:spPr>
        <p:txBody>
          <a:bodyPr/>
          <a:lstStyle/>
          <a:p>
            <a:r>
              <a:rPr 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Intro to Public Land Survey</a:t>
            </a:r>
            <a:endParaRPr 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17810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Township, Range, and Section</a:t>
            </a:r>
            <a:endParaRPr lang="en-US" dirty="0">
              <a:solidFill>
                <a:schemeClr val="tx2"/>
              </a:solidFill>
            </a:endParaRPr>
          </a:p>
        </p:txBody>
      </p:sp>
      <p:sp>
        <p:nvSpPr>
          <p:cNvPr id="3" name="Content Placeholder 2"/>
          <p:cNvSpPr>
            <a:spLocks noGrp="1"/>
          </p:cNvSpPr>
          <p:nvPr>
            <p:ph sz="half" idx="1"/>
          </p:nvPr>
        </p:nvSpPr>
        <p:spPr>
          <a:xfrm>
            <a:off x="457200" y="1600200"/>
            <a:ext cx="4038600" cy="4884010"/>
          </a:xfrm>
        </p:spPr>
        <p:txBody>
          <a:bodyPr>
            <a:normAutofit lnSpcReduction="10000"/>
          </a:bodyPr>
          <a:lstStyle/>
          <a:p>
            <a:pPr marL="0" lvl="1" indent="0">
              <a:buClr>
                <a:schemeClr val="accent1"/>
              </a:buClr>
              <a:buSzPct val="75000"/>
              <a:buNone/>
            </a:pPr>
            <a:r>
              <a:rPr lang="en-US" b="1" dirty="0">
                <a:solidFill>
                  <a:schemeClr val="tx2"/>
                </a:solidFill>
              </a:rPr>
              <a:t>Township</a:t>
            </a:r>
            <a:r>
              <a:rPr lang="en-US" dirty="0">
                <a:solidFill>
                  <a:schemeClr val="tx2"/>
                </a:solidFill>
              </a:rPr>
              <a:t>—Typically a </a:t>
            </a:r>
            <a:r>
              <a:rPr lang="en-US" dirty="0" smtClean="0">
                <a:solidFill>
                  <a:schemeClr val="tx2"/>
                </a:solidFill>
              </a:rPr>
              <a:t>six-mile </a:t>
            </a:r>
            <a:r>
              <a:rPr lang="en-US" dirty="0">
                <a:solidFill>
                  <a:schemeClr val="tx2"/>
                </a:solidFill>
              </a:rPr>
              <a:t>square area of land containing 36 sections.</a:t>
            </a:r>
          </a:p>
          <a:p>
            <a:pPr lvl="1">
              <a:buFont typeface="Arial" panose="020B0604020202020204" pitchFamily="34" charset="0"/>
              <a:buChar char="•"/>
            </a:pPr>
            <a:r>
              <a:rPr lang="en-US" dirty="0" smtClean="0">
                <a:solidFill>
                  <a:schemeClr val="tx2"/>
                </a:solidFill>
              </a:rPr>
              <a:t>May </a:t>
            </a:r>
            <a:r>
              <a:rPr lang="en-US" dirty="0">
                <a:solidFill>
                  <a:schemeClr val="tx2"/>
                </a:solidFill>
              </a:rPr>
              <a:t>also refer to a North-South row in the PLSS </a:t>
            </a:r>
            <a:r>
              <a:rPr lang="en-US" dirty="0" smtClean="0">
                <a:solidFill>
                  <a:schemeClr val="tx2"/>
                </a:solidFill>
              </a:rPr>
              <a:t>grid</a:t>
            </a:r>
          </a:p>
          <a:p>
            <a:pPr lvl="1">
              <a:buFont typeface="Arial" panose="020B0604020202020204" pitchFamily="34" charset="0"/>
              <a:buChar char="•"/>
            </a:pPr>
            <a:endParaRPr lang="en-US" dirty="0">
              <a:solidFill>
                <a:schemeClr val="tx2"/>
              </a:solidFill>
            </a:endParaRPr>
          </a:p>
          <a:p>
            <a:pPr marL="0" lvl="1" indent="0">
              <a:buClr>
                <a:schemeClr val="accent1"/>
              </a:buClr>
              <a:buSzPct val="75000"/>
              <a:buNone/>
            </a:pPr>
            <a:r>
              <a:rPr lang="en-US" b="1" dirty="0" smtClean="0">
                <a:solidFill>
                  <a:schemeClr val="tx2"/>
                </a:solidFill>
              </a:rPr>
              <a:t>Range</a:t>
            </a:r>
            <a:r>
              <a:rPr lang="en-US" dirty="0" smtClean="0">
                <a:solidFill>
                  <a:schemeClr val="tx2"/>
                </a:solidFill>
              </a:rPr>
              <a:t>—An </a:t>
            </a:r>
            <a:r>
              <a:rPr lang="en-US" dirty="0">
                <a:solidFill>
                  <a:schemeClr val="tx2"/>
                </a:solidFill>
              </a:rPr>
              <a:t>East-West row in the PLSS </a:t>
            </a:r>
            <a:r>
              <a:rPr lang="en-US" dirty="0" smtClean="0">
                <a:solidFill>
                  <a:schemeClr val="tx2"/>
                </a:solidFill>
              </a:rPr>
              <a:t>grid</a:t>
            </a:r>
          </a:p>
          <a:p>
            <a:pPr marL="0" lvl="1" indent="0">
              <a:buClr>
                <a:schemeClr val="accent1"/>
              </a:buClr>
              <a:buSzPct val="75000"/>
              <a:buNone/>
            </a:pPr>
            <a:endParaRPr lang="en-US" dirty="0" smtClean="0">
              <a:solidFill>
                <a:schemeClr val="tx2"/>
              </a:solidFill>
            </a:endParaRPr>
          </a:p>
          <a:p>
            <a:pPr marL="0" lvl="1" indent="0">
              <a:buClr>
                <a:schemeClr val="accent1"/>
              </a:buClr>
              <a:buSzPct val="75000"/>
              <a:buNone/>
            </a:pPr>
            <a:r>
              <a:rPr lang="en-US" b="1" dirty="0" smtClean="0">
                <a:solidFill>
                  <a:schemeClr val="tx2"/>
                </a:solidFill>
              </a:rPr>
              <a:t>Section</a:t>
            </a:r>
            <a:r>
              <a:rPr lang="en-US" dirty="0" smtClean="0">
                <a:solidFill>
                  <a:schemeClr val="tx2"/>
                </a:solidFill>
              </a:rPr>
              <a:t>—Typically a one-mile square area, containing 640 acres.</a:t>
            </a:r>
          </a:p>
          <a:p>
            <a:pPr marL="0" lvl="1" indent="0">
              <a:buClr>
                <a:schemeClr val="accent1"/>
              </a:buClr>
              <a:buSzPct val="75000"/>
              <a:buNone/>
            </a:pPr>
            <a:endParaRPr lang="en-US" dirty="0" smtClean="0"/>
          </a:p>
          <a:p>
            <a:pPr marL="0" indent="0">
              <a:buNone/>
            </a:pPr>
            <a:endParaRPr lang="en-US" dirty="0" smtClean="0"/>
          </a:p>
          <a:p>
            <a:pPr lvl="1"/>
            <a:endParaRPr lang="en-US" dirty="0"/>
          </a:p>
          <a:p>
            <a:pPr lvl="1"/>
            <a:endParaRPr lang="en-US" dirty="0"/>
          </a:p>
        </p:txBody>
      </p:sp>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88" t="1660" r="53514" b="1"/>
          <a:stretch/>
        </p:blipFill>
        <p:spPr bwMode="auto">
          <a:xfrm>
            <a:off x="4648200" y="1681316"/>
            <a:ext cx="4176516" cy="4802894"/>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70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US" sz="4000" dirty="0" smtClean="0">
                <a:solidFill>
                  <a:schemeClr val="tx2"/>
                </a:solidFill>
              </a:rPr>
              <a:t>Typical Corner Sections and Quadrants</a:t>
            </a:r>
            <a:endParaRPr lang="en-US" sz="4000" dirty="0">
              <a:solidFill>
                <a:schemeClr val="tx2"/>
              </a:solidFill>
            </a:endParaRPr>
          </a:p>
        </p:txBody>
      </p:sp>
      <p:grpSp>
        <p:nvGrpSpPr>
          <p:cNvPr id="19" name="Group 18"/>
          <p:cNvGrpSpPr/>
          <p:nvPr/>
        </p:nvGrpSpPr>
        <p:grpSpPr>
          <a:xfrm>
            <a:off x="2216260" y="1794507"/>
            <a:ext cx="4969488" cy="4608734"/>
            <a:chOff x="4278437" y="1803368"/>
            <a:chExt cx="4524188" cy="4365565"/>
          </a:xfrm>
        </p:grpSpPr>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6755" t="6784" r="-897" b="490"/>
            <a:stretch/>
          </p:blipFill>
          <p:spPr bwMode="auto">
            <a:xfrm>
              <a:off x="4357685" y="2061286"/>
              <a:ext cx="4380931" cy="40967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278437" y="1803368"/>
              <a:ext cx="533400" cy="349845"/>
            </a:xfrm>
            <a:prstGeom prst="rect">
              <a:avLst/>
            </a:prstGeom>
            <a:solidFill>
              <a:schemeClr val="accent1"/>
            </a:solidFill>
            <a:ln w="6350">
              <a:solidFill>
                <a:schemeClr val="tx1"/>
              </a:solidFill>
            </a:ln>
          </p:spPr>
          <p:txBody>
            <a:bodyPr wrap="square" rtlCol="0">
              <a:spAutoFit/>
            </a:bodyPr>
            <a:lstStyle/>
            <a:p>
              <a:pPr algn="ctr"/>
              <a:r>
                <a:rPr lang="en-US" sz="1800" b="1" dirty="0" smtClean="0">
                  <a:solidFill>
                    <a:schemeClr val="bg1"/>
                  </a:solidFill>
                </a:rPr>
                <a:t>NW</a:t>
              </a:r>
              <a:endParaRPr lang="en-US" b="1" dirty="0">
                <a:solidFill>
                  <a:schemeClr val="bg1"/>
                </a:solidFill>
              </a:endParaRPr>
            </a:p>
          </p:txBody>
        </p:sp>
        <p:sp>
          <p:nvSpPr>
            <p:cNvPr id="12" name="TextBox 11"/>
            <p:cNvSpPr txBox="1"/>
            <p:nvPr/>
          </p:nvSpPr>
          <p:spPr>
            <a:xfrm>
              <a:off x="4354637" y="3829326"/>
              <a:ext cx="381000" cy="349845"/>
            </a:xfrm>
            <a:prstGeom prst="rect">
              <a:avLst/>
            </a:prstGeom>
            <a:solidFill>
              <a:schemeClr val="accent1"/>
            </a:solidFill>
            <a:ln w="6350">
              <a:solidFill>
                <a:schemeClr val="tx1"/>
              </a:solidFill>
            </a:ln>
          </p:spPr>
          <p:txBody>
            <a:bodyPr wrap="square" rtlCol="0">
              <a:spAutoFit/>
            </a:bodyPr>
            <a:lstStyle/>
            <a:p>
              <a:pPr algn="ctr"/>
              <a:r>
                <a:rPr lang="en-US" sz="1800" b="1" dirty="0" smtClean="0">
                  <a:solidFill>
                    <a:schemeClr val="bg1"/>
                  </a:solidFill>
                </a:rPr>
                <a:t>W</a:t>
              </a:r>
              <a:endParaRPr lang="en-US" sz="1800" b="1" dirty="0">
                <a:solidFill>
                  <a:schemeClr val="bg1"/>
                </a:solidFill>
              </a:endParaRPr>
            </a:p>
          </p:txBody>
        </p:sp>
        <p:sp>
          <p:nvSpPr>
            <p:cNvPr id="13" name="TextBox 12"/>
            <p:cNvSpPr txBox="1"/>
            <p:nvPr/>
          </p:nvSpPr>
          <p:spPr>
            <a:xfrm>
              <a:off x="6385082" y="5792977"/>
              <a:ext cx="381000" cy="349845"/>
            </a:xfrm>
            <a:prstGeom prst="rect">
              <a:avLst/>
            </a:prstGeom>
            <a:solidFill>
              <a:schemeClr val="accent1"/>
            </a:solidFill>
            <a:ln w="6350">
              <a:solidFill>
                <a:schemeClr val="tx1"/>
              </a:solidFill>
            </a:ln>
          </p:spPr>
          <p:txBody>
            <a:bodyPr wrap="square" rtlCol="0">
              <a:spAutoFit/>
            </a:bodyPr>
            <a:lstStyle/>
            <a:p>
              <a:pPr algn="ctr"/>
              <a:r>
                <a:rPr lang="en-US" sz="1800" b="1" dirty="0">
                  <a:solidFill>
                    <a:schemeClr val="bg1"/>
                  </a:solidFill>
                </a:rPr>
                <a:t>S</a:t>
              </a:r>
            </a:p>
          </p:txBody>
        </p:sp>
        <p:sp>
          <p:nvSpPr>
            <p:cNvPr id="14" name="TextBox 13"/>
            <p:cNvSpPr txBox="1"/>
            <p:nvPr/>
          </p:nvSpPr>
          <p:spPr>
            <a:xfrm>
              <a:off x="8421624" y="3822706"/>
              <a:ext cx="381000" cy="349845"/>
            </a:xfrm>
            <a:prstGeom prst="rect">
              <a:avLst/>
            </a:prstGeom>
            <a:solidFill>
              <a:schemeClr val="accent1"/>
            </a:solidFill>
            <a:ln w="6350">
              <a:solidFill>
                <a:schemeClr val="tx1"/>
              </a:solidFill>
            </a:ln>
          </p:spPr>
          <p:txBody>
            <a:bodyPr wrap="square" rtlCol="0">
              <a:spAutoFit/>
            </a:bodyPr>
            <a:lstStyle/>
            <a:p>
              <a:pPr algn="ctr"/>
              <a:r>
                <a:rPr lang="en-US" sz="1800" b="1" dirty="0" smtClean="0">
                  <a:solidFill>
                    <a:schemeClr val="bg1"/>
                  </a:solidFill>
                </a:rPr>
                <a:t>E</a:t>
              </a:r>
              <a:endParaRPr lang="en-US" sz="1800" b="1" dirty="0">
                <a:solidFill>
                  <a:schemeClr val="bg1"/>
                </a:solidFill>
              </a:endParaRPr>
            </a:p>
          </p:txBody>
        </p:sp>
        <p:sp>
          <p:nvSpPr>
            <p:cNvPr id="15" name="TextBox 14"/>
            <p:cNvSpPr txBox="1"/>
            <p:nvPr/>
          </p:nvSpPr>
          <p:spPr>
            <a:xfrm>
              <a:off x="6357650" y="1905000"/>
              <a:ext cx="381000" cy="349845"/>
            </a:xfrm>
            <a:prstGeom prst="rect">
              <a:avLst/>
            </a:prstGeom>
            <a:solidFill>
              <a:schemeClr val="accent1"/>
            </a:solidFill>
            <a:ln w="6350">
              <a:solidFill>
                <a:schemeClr val="tx1"/>
              </a:solidFill>
            </a:ln>
          </p:spPr>
          <p:txBody>
            <a:bodyPr wrap="square" rtlCol="0">
              <a:spAutoFit/>
            </a:bodyPr>
            <a:lstStyle/>
            <a:p>
              <a:pPr algn="ctr"/>
              <a:r>
                <a:rPr lang="en-US" sz="1800" b="1" dirty="0" smtClean="0">
                  <a:solidFill>
                    <a:schemeClr val="bg1"/>
                  </a:solidFill>
                </a:rPr>
                <a:t>N</a:t>
              </a:r>
              <a:endParaRPr lang="en-US" sz="1800" b="1" dirty="0">
                <a:solidFill>
                  <a:schemeClr val="bg1"/>
                </a:solidFill>
              </a:endParaRPr>
            </a:p>
          </p:txBody>
        </p:sp>
        <p:sp>
          <p:nvSpPr>
            <p:cNvPr id="16" name="TextBox 15"/>
            <p:cNvSpPr txBox="1"/>
            <p:nvPr/>
          </p:nvSpPr>
          <p:spPr>
            <a:xfrm>
              <a:off x="8269224" y="1825228"/>
              <a:ext cx="533400" cy="349845"/>
            </a:xfrm>
            <a:prstGeom prst="rect">
              <a:avLst/>
            </a:prstGeom>
            <a:solidFill>
              <a:schemeClr val="accent1"/>
            </a:solidFill>
            <a:ln w="6350">
              <a:solidFill>
                <a:schemeClr val="tx1"/>
              </a:solidFill>
            </a:ln>
          </p:spPr>
          <p:txBody>
            <a:bodyPr wrap="square" rtlCol="0">
              <a:spAutoFit/>
            </a:bodyPr>
            <a:lstStyle/>
            <a:p>
              <a:pPr algn="ctr"/>
              <a:r>
                <a:rPr lang="en-US" sz="1800" b="1" dirty="0" smtClean="0">
                  <a:solidFill>
                    <a:schemeClr val="bg1"/>
                  </a:solidFill>
                </a:rPr>
                <a:t>NE</a:t>
              </a:r>
              <a:endParaRPr lang="en-US" b="1" dirty="0">
                <a:solidFill>
                  <a:schemeClr val="bg1"/>
                </a:solidFill>
              </a:endParaRPr>
            </a:p>
          </p:txBody>
        </p:sp>
        <p:sp>
          <p:nvSpPr>
            <p:cNvPr id="17" name="TextBox 16"/>
            <p:cNvSpPr txBox="1"/>
            <p:nvPr/>
          </p:nvSpPr>
          <p:spPr>
            <a:xfrm>
              <a:off x="8269225" y="5819088"/>
              <a:ext cx="533400" cy="349845"/>
            </a:xfrm>
            <a:prstGeom prst="rect">
              <a:avLst/>
            </a:prstGeom>
            <a:solidFill>
              <a:schemeClr val="accent1"/>
            </a:solidFill>
            <a:ln w="6350">
              <a:solidFill>
                <a:schemeClr val="tx1"/>
              </a:solidFill>
            </a:ln>
          </p:spPr>
          <p:txBody>
            <a:bodyPr wrap="square" rtlCol="0">
              <a:spAutoFit/>
            </a:bodyPr>
            <a:lstStyle/>
            <a:p>
              <a:pPr algn="ctr"/>
              <a:r>
                <a:rPr lang="en-US" sz="1800" b="1" dirty="0">
                  <a:solidFill>
                    <a:schemeClr val="bg1"/>
                  </a:solidFill>
                </a:rPr>
                <a:t>S</a:t>
              </a:r>
              <a:r>
                <a:rPr lang="en-US" sz="1800" b="1" dirty="0" smtClean="0">
                  <a:solidFill>
                    <a:schemeClr val="bg1"/>
                  </a:solidFill>
                </a:rPr>
                <a:t>E</a:t>
              </a:r>
              <a:endParaRPr lang="en-US" sz="1800" b="1" dirty="0">
                <a:solidFill>
                  <a:schemeClr val="bg1"/>
                </a:solidFill>
              </a:endParaRPr>
            </a:p>
          </p:txBody>
        </p:sp>
        <p:sp>
          <p:nvSpPr>
            <p:cNvPr id="18" name="TextBox 17"/>
            <p:cNvSpPr txBox="1"/>
            <p:nvPr/>
          </p:nvSpPr>
          <p:spPr>
            <a:xfrm>
              <a:off x="4354637" y="5819088"/>
              <a:ext cx="533400" cy="349845"/>
            </a:xfrm>
            <a:prstGeom prst="rect">
              <a:avLst/>
            </a:prstGeom>
            <a:solidFill>
              <a:schemeClr val="accent1"/>
            </a:solidFill>
            <a:ln w="6350">
              <a:solidFill>
                <a:schemeClr val="tx1"/>
              </a:solidFill>
            </a:ln>
          </p:spPr>
          <p:txBody>
            <a:bodyPr wrap="square" rtlCol="0">
              <a:spAutoFit/>
            </a:bodyPr>
            <a:lstStyle/>
            <a:p>
              <a:pPr algn="ctr"/>
              <a:r>
                <a:rPr lang="en-US" sz="1800" b="1" dirty="0" smtClean="0">
                  <a:solidFill>
                    <a:schemeClr val="bg1"/>
                  </a:solidFill>
                </a:rPr>
                <a:t>SW</a:t>
              </a:r>
              <a:endParaRPr lang="en-US" sz="1800" b="1" dirty="0">
                <a:solidFill>
                  <a:schemeClr val="bg1"/>
                </a:solidFill>
              </a:endParaRPr>
            </a:p>
          </p:txBody>
        </p:sp>
      </p:grpSp>
      <p:sp>
        <p:nvSpPr>
          <p:cNvPr id="20" name="Rectangle 19"/>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27699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Utah Base &amp; Meridians </a:t>
            </a:r>
            <a:endParaRPr lang="en-US" dirty="0">
              <a:solidFill>
                <a:schemeClr val="tx2"/>
              </a:solidFill>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018" y="1524001"/>
            <a:ext cx="3745382"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Point Star 5"/>
          <p:cNvSpPr/>
          <p:nvPr/>
        </p:nvSpPr>
        <p:spPr>
          <a:xfrm>
            <a:off x="2209800" y="2895600"/>
            <a:ext cx="304800" cy="304800"/>
          </a:xfrm>
          <a:prstGeom prst="star5">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7" name="5-Point Star 6"/>
          <p:cNvSpPr/>
          <p:nvPr/>
        </p:nvSpPr>
        <p:spPr>
          <a:xfrm>
            <a:off x="2971800" y="3200400"/>
            <a:ext cx="304800" cy="304800"/>
          </a:xfrm>
          <a:prstGeom prst="star5">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Rectangle 7"/>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half" idx="2"/>
          </p:nvPr>
        </p:nvSpPr>
        <p:spPr/>
        <p:txBody>
          <a:bodyPr>
            <a:normAutofit lnSpcReduction="10000"/>
          </a:bodyPr>
          <a:lstStyle/>
          <a:p>
            <a:r>
              <a:rPr lang="en-US" sz="3500" dirty="0" smtClean="0">
                <a:solidFill>
                  <a:schemeClr val="tx2"/>
                </a:solidFill>
              </a:rPr>
              <a:t>Salt Lake B&amp;M</a:t>
            </a:r>
          </a:p>
          <a:p>
            <a:pPr lvl="1"/>
            <a:r>
              <a:rPr lang="en-US" sz="3000" dirty="0" smtClean="0">
                <a:solidFill>
                  <a:schemeClr val="tx2"/>
                </a:solidFill>
              </a:rPr>
              <a:t>Beginning in Downtown Salt Lake</a:t>
            </a:r>
          </a:p>
          <a:p>
            <a:endParaRPr lang="en-US" sz="3500" dirty="0" smtClean="0">
              <a:solidFill>
                <a:schemeClr val="tx2"/>
              </a:solidFill>
            </a:endParaRPr>
          </a:p>
          <a:p>
            <a:r>
              <a:rPr lang="en-US" sz="3500" dirty="0" smtClean="0">
                <a:solidFill>
                  <a:schemeClr val="tx2"/>
                </a:solidFill>
              </a:rPr>
              <a:t>Uintah B&amp;M</a:t>
            </a:r>
          </a:p>
          <a:p>
            <a:pPr lvl="1"/>
            <a:r>
              <a:rPr lang="en-US" sz="3000" dirty="0" smtClean="0">
                <a:solidFill>
                  <a:schemeClr val="tx2"/>
                </a:solidFill>
              </a:rPr>
              <a:t>Beginning </a:t>
            </a:r>
            <a:r>
              <a:rPr lang="en-US" sz="3000" dirty="0">
                <a:solidFill>
                  <a:schemeClr val="tx2"/>
                </a:solidFill>
              </a:rPr>
              <a:t>about nine miles North of Roosevelt</a:t>
            </a:r>
          </a:p>
          <a:p>
            <a:endParaRPr lang="en-US" dirty="0" smtClean="0"/>
          </a:p>
          <a:p>
            <a:endParaRPr lang="en-US" dirty="0"/>
          </a:p>
        </p:txBody>
      </p:sp>
    </p:spTree>
    <p:extLst>
      <p:ext uri="{BB962C8B-B14F-4D97-AF65-F5344CB8AC3E}">
        <p14:creationId xmlns:p14="http://schemas.microsoft.com/office/powerpoint/2010/main" val="89879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5720"/>
            <a:ext cx="5105400" cy="6647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5-Point Star 4"/>
          <p:cNvSpPr/>
          <p:nvPr/>
        </p:nvSpPr>
        <p:spPr>
          <a:xfrm>
            <a:off x="5105400" y="2584361"/>
            <a:ext cx="304800" cy="304800"/>
          </a:xfrm>
          <a:prstGeom prst="star5">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6" name="5-Point Star 5"/>
          <p:cNvSpPr/>
          <p:nvPr/>
        </p:nvSpPr>
        <p:spPr>
          <a:xfrm>
            <a:off x="3331334" y="2213019"/>
            <a:ext cx="304800" cy="304800"/>
          </a:xfrm>
          <a:prstGeom prst="star5">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7" name="Line Callout 2 6"/>
          <p:cNvSpPr/>
          <p:nvPr/>
        </p:nvSpPr>
        <p:spPr>
          <a:xfrm>
            <a:off x="6781800" y="762000"/>
            <a:ext cx="2209800" cy="1804115"/>
          </a:xfrm>
          <a:prstGeom prst="borderCallout2">
            <a:avLst>
              <a:gd name="adj1" fmla="val 18750"/>
              <a:gd name="adj2" fmla="val -2593"/>
              <a:gd name="adj3" fmla="val 30238"/>
              <a:gd name="adj4" fmla="val -24943"/>
              <a:gd name="adj5" fmla="val 104939"/>
              <a:gd name="adj6" fmla="val -64713"/>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000" dirty="0" smtClean="0"/>
          </a:p>
          <a:p>
            <a:pPr algn="ctr"/>
            <a:r>
              <a:rPr lang="en-US" sz="2000" dirty="0" smtClean="0"/>
              <a:t>Roosevelt,</a:t>
            </a:r>
          </a:p>
          <a:p>
            <a:pPr algn="ctr"/>
            <a:r>
              <a:rPr lang="en-US" sz="2000" dirty="0" smtClean="0"/>
              <a:t> </a:t>
            </a:r>
            <a:r>
              <a:rPr lang="en-US" sz="2000" u="sng" dirty="0" smtClean="0"/>
              <a:t>Duchesne County</a:t>
            </a:r>
          </a:p>
          <a:p>
            <a:pPr marL="0" lvl="1" algn="ctr"/>
            <a:r>
              <a:rPr lang="en-US" sz="2000" dirty="0"/>
              <a:t>Township 4 South, Range 5 West, </a:t>
            </a:r>
            <a:r>
              <a:rPr lang="en-US" sz="2000" b="1" dirty="0">
                <a:solidFill>
                  <a:srgbClr val="0070C0"/>
                </a:solidFill>
              </a:rPr>
              <a:t>USB&amp;M</a:t>
            </a:r>
          </a:p>
          <a:p>
            <a:pPr algn="ctr"/>
            <a:endParaRPr lang="en-US" dirty="0"/>
          </a:p>
        </p:txBody>
      </p:sp>
      <p:sp>
        <p:nvSpPr>
          <p:cNvPr id="8" name="Line Callout 2 7"/>
          <p:cNvSpPr/>
          <p:nvPr/>
        </p:nvSpPr>
        <p:spPr>
          <a:xfrm>
            <a:off x="152400" y="975574"/>
            <a:ext cx="2133600" cy="1761187"/>
          </a:xfrm>
          <a:prstGeom prst="borderCallout2">
            <a:avLst>
              <a:gd name="adj1" fmla="val 39398"/>
              <a:gd name="adj2" fmla="val 103319"/>
              <a:gd name="adj3" fmla="val 45507"/>
              <a:gd name="adj4" fmla="val 122244"/>
              <a:gd name="adj5" fmla="val 75155"/>
              <a:gd name="adj6" fmla="val 15249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000" dirty="0" smtClean="0"/>
          </a:p>
          <a:p>
            <a:pPr algn="ctr"/>
            <a:r>
              <a:rPr lang="en-US" sz="2000" dirty="0" smtClean="0"/>
              <a:t>Stockton, </a:t>
            </a:r>
          </a:p>
          <a:p>
            <a:pPr algn="ctr"/>
            <a:r>
              <a:rPr lang="en-US" sz="2000" u="sng" dirty="0" smtClean="0"/>
              <a:t>Tooele County</a:t>
            </a:r>
          </a:p>
          <a:p>
            <a:pPr marL="0" lvl="1" algn="ctr"/>
            <a:r>
              <a:rPr lang="en-US" sz="2000" dirty="0"/>
              <a:t>Township 4 South, Range 5 West, </a:t>
            </a:r>
            <a:r>
              <a:rPr lang="en-US" sz="2000" b="1" dirty="0">
                <a:solidFill>
                  <a:srgbClr val="0070C0"/>
                </a:solidFill>
              </a:rPr>
              <a:t>SLB&amp;M</a:t>
            </a:r>
          </a:p>
          <a:p>
            <a:pPr algn="ctr"/>
            <a:endParaRPr lang="en-US" dirty="0"/>
          </a:p>
        </p:txBody>
      </p:sp>
      <p:sp>
        <p:nvSpPr>
          <p:cNvPr id="9" name="Rectangle 8"/>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734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Marking a Point of Diversion</a:t>
            </a:r>
            <a:endParaRPr lang="en-US" dirty="0">
              <a:solidFill>
                <a:schemeClr val="tx2"/>
              </a:solidFill>
            </a:endParaRPr>
          </a:p>
        </p:txBody>
      </p:sp>
      <p:sp>
        <p:nvSpPr>
          <p:cNvPr id="3" name="Content Placeholder 2"/>
          <p:cNvSpPr>
            <a:spLocks noGrp="1"/>
          </p:cNvSpPr>
          <p:nvPr>
            <p:ph sz="half" idx="1"/>
          </p:nvPr>
        </p:nvSpPr>
        <p:spPr/>
        <p:txBody>
          <a:bodyPr>
            <a:normAutofit lnSpcReduction="10000"/>
          </a:bodyPr>
          <a:lstStyle/>
          <a:p>
            <a:endParaRPr lang="en-US"/>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4376"/>
          <a:stretch/>
        </p:blipFill>
        <p:spPr bwMode="auto">
          <a:xfrm>
            <a:off x="218489" y="1526458"/>
            <a:ext cx="4953000" cy="4766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3657600" y="4267200"/>
            <a:ext cx="228600" cy="228600"/>
          </a:xfrm>
          <a:prstGeom prst="ellipse">
            <a:avLst/>
          </a:prstGeom>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543300" y="2819400"/>
            <a:ext cx="228600" cy="228600"/>
          </a:xfrm>
          <a:prstGeom prst="ellipse">
            <a:avLst/>
          </a:prstGeom>
          <a:solidFill>
            <a:srgbClr val="92D05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528782" y="3821202"/>
            <a:ext cx="500418" cy="307777"/>
          </a:xfrm>
          <a:prstGeom prst="rect">
            <a:avLst/>
          </a:prstGeom>
          <a:solidFill>
            <a:schemeClr val="tx1"/>
          </a:solidFill>
          <a:ln w="6350">
            <a:solidFill>
              <a:schemeClr val="tx1"/>
            </a:solidFill>
          </a:ln>
        </p:spPr>
        <p:txBody>
          <a:bodyPr wrap="square" rtlCol="0">
            <a:spAutoFit/>
          </a:bodyPr>
          <a:lstStyle/>
          <a:p>
            <a:pPr algn="ctr"/>
            <a:r>
              <a:rPr lang="en-US" sz="1400" b="1" dirty="0" smtClean="0">
                <a:solidFill>
                  <a:schemeClr val="bg1"/>
                </a:solidFill>
              </a:rPr>
              <a:t>E</a:t>
            </a:r>
            <a:endParaRPr lang="en-US" sz="1400" b="1" dirty="0">
              <a:solidFill>
                <a:schemeClr val="bg1"/>
              </a:solidFill>
            </a:endParaRPr>
          </a:p>
        </p:txBody>
      </p:sp>
      <p:sp>
        <p:nvSpPr>
          <p:cNvPr id="8" name="Oval 7"/>
          <p:cNvSpPr/>
          <p:nvPr/>
        </p:nvSpPr>
        <p:spPr>
          <a:xfrm>
            <a:off x="4414482" y="4287103"/>
            <a:ext cx="228600" cy="228600"/>
          </a:xfrm>
          <a:prstGeom prst="ellipse">
            <a:avLst/>
          </a:prstGeom>
          <a:solidFill>
            <a:schemeClr val="accent4">
              <a:lumMod val="7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528782" y="5619284"/>
            <a:ext cx="487718" cy="307777"/>
          </a:xfrm>
          <a:prstGeom prst="rect">
            <a:avLst/>
          </a:prstGeom>
          <a:solidFill>
            <a:schemeClr val="tx1"/>
          </a:solidFill>
          <a:ln w="6350">
            <a:solidFill>
              <a:schemeClr val="tx1"/>
            </a:solidFill>
          </a:ln>
        </p:spPr>
        <p:txBody>
          <a:bodyPr wrap="square" rtlCol="0">
            <a:spAutoFit/>
          </a:bodyPr>
          <a:lstStyle/>
          <a:p>
            <a:pPr algn="ctr"/>
            <a:r>
              <a:rPr lang="en-US" sz="1400" b="1" dirty="0">
                <a:solidFill>
                  <a:schemeClr val="bg1"/>
                </a:solidFill>
              </a:rPr>
              <a:t>S</a:t>
            </a:r>
            <a:r>
              <a:rPr lang="en-US" sz="1400" b="1" dirty="0" smtClean="0">
                <a:solidFill>
                  <a:schemeClr val="bg1"/>
                </a:solidFill>
              </a:rPr>
              <a:t>E</a:t>
            </a:r>
            <a:endParaRPr lang="en-US" sz="2400" b="1" dirty="0">
              <a:solidFill>
                <a:schemeClr val="bg1"/>
              </a:solidFill>
            </a:endParaRPr>
          </a:p>
        </p:txBody>
      </p:sp>
      <p:sp>
        <p:nvSpPr>
          <p:cNvPr id="12" name="TextBox 11"/>
          <p:cNvSpPr txBox="1"/>
          <p:nvPr/>
        </p:nvSpPr>
        <p:spPr>
          <a:xfrm>
            <a:off x="281170" y="2117392"/>
            <a:ext cx="533400" cy="307777"/>
          </a:xfrm>
          <a:prstGeom prst="rect">
            <a:avLst/>
          </a:prstGeom>
          <a:solidFill>
            <a:schemeClr val="tx1"/>
          </a:solidFill>
          <a:ln w="6350">
            <a:solidFill>
              <a:schemeClr val="tx1"/>
            </a:solidFill>
          </a:ln>
        </p:spPr>
        <p:txBody>
          <a:bodyPr wrap="square" rtlCol="0">
            <a:spAutoFit/>
          </a:bodyPr>
          <a:lstStyle/>
          <a:p>
            <a:pPr algn="ctr"/>
            <a:r>
              <a:rPr lang="en-US" sz="1400" b="1" dirty="0" smtClean="0">
                <a:solidFill>
                  <a:schemeClr val="bg1"/>
                </a:solidFill>
              </a:rPr>
              <a:t>NW</a:t>
            </a:r>
            <a:endParaRPr lang="en-US" sz="2800" b="1" dirty="0">
              <a:solidFill>
                <a:schemeClr val="bg1"/>
              </a:solidFill>
            </a:endParaRPr>
          </a:p>
        </p:txBody>
      </p:sp>
      <p:sp>
        <p:nvSpPr>
          <p:cNvPr id="14" name="Rectangle 13"/>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half" idx="2"/>
          </p:nvPr>
        </p:nvSpPr>
        <p:spPr>
          <a:xfrm>
            <a:off x="5562600" y="1752600"/>
            <a:ext cx="3352800" cy="4755709"/>
          </a:xfrm>
        </p:spPr>
        <p:txBody>
          <a:bodyPr>
            <a:normAutofit lnSpcReduction="10000"/>
          </a:bodyPr>
          <a:lstStyle/>
          <a:p>
            <a:pPr marL="0" indent="0">
              <a:buNone/>
            </a:pPr>
            <a:r>
              <a:rPr lang="en-US" dirty="0" smtClean="0">
                <a:solidFill>
                  <a:schemeClr val="tx2"/>
                </a:solidFill>
              </a:rPr>
              <a:t>Locate the following:</a:t>
            </a:r>
          </a:p>
          <a:p>
            <a:endParaRPr lang="en-US" dirty="0" smtClean="0">
              <a:solidFill>
                <a:schemeClr val="tx2"/>
              </a:solidFill>
            </a:endParaRPr>
          </a:p>
          <a:p>
            <a:pPr marL="457200" lvl="1" indent="0">
              <a:buNone/>
            </a:pPr>
            <a:r>
              <a:rPr lang="en-US" dirty="0" smtClean="0">
                <a:solidFill>
                  <a:schemeClr val="tx2"/>
                </a:solidFill>
              </a:rPr>
              <a:t>S 500’ and W 1200’ from the East Quarter Corner</a:t>
            </a:r>
          </a:p>
          <a:p>
            <a:pPr lvl="1"/>
            <a:endParaRPr lang="en-US" dirty="0" smtClean="0">
              <a:solidFill>
                <a:schemeClr val="tx2"/>
              </a:solidFill>
            </a:endParaRPr>
          </a:p>
          <a:p>
            <a:pPr marL="457200" lvl="1" indent="0">
              <a:buNone/>
            </a:pPr>
            <a:r>
              <a:rPr lang="en-US" dirty="0" smtClean="0">
                <a:solidFill>
                  <a:schemeClr val="tx2"/>
                </a:solidFill>
              </a:rPr>
              <a:t>N 2000’ from the Southeast Corner</a:t>
            </a:r>
          </a:p>
          <a:p>
            <a:pPr lvl="1"/>
            <a:endParaRPr lang="en-US" dirty="0" smtClean="0">
              <a:solidFill>
                <a:schemeClr val="tx2"/>
              </a:solidFill>
            </a:endParaRPr>
          </a:p>
          <a:p>
            <a:pPr marL="457200" lvl="1" indent="0">
              <a:buNone/>
            </a:pPr>
            <a:r>
              <a:rPr lang="en-US" dirty="0" smtClean="0">
                <a:solidFill>
                  <a:schemeClr val="tx2"/>
                </a:solidFill>
              </a:rPr>
              <a:t>S 1300’ and E 4000’ from the Northwest Corner</a:t>
            </a:r>
          </a:p>
          <a:p>
            <a:pPr marL="457200" lvl="1" indent="0">
              <a:buNone/>
            </a:pPr>
            <a:endParaRPr lang="en-US" dirty="0"/>
          </a:p>
          <a:p>
            <a:endParaRPr lang="en-US" dirty="0"/>
          </a:p>
        </p:txBody>
      </p:sp>
    </p:spTree>
    <p:extLst>
      <p:ext uri="{BB962C8B-B14F-4D97-AF65-F5344CB8AC3E}">
        <p14:creationId xmlns:p14="http://schemas.microsoft.com/office/powerpoint/2010/main" val="8207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Marking a Place of Use</a:t>
            </a:r>
            <a:endParaRPr lang="en-US" dirty="0">
              <a:solidFill>
                <a:schemeClr val="tx2"/>
              </a:solidFill>
            </a:endParaRPr>
          </a:p>
        </p:txBody>
      </p:sp>
      <p:sp>
        <p:nvSpPr>
          <p:cNvPr id="3" name="Content Placeholder 2"/>
          <p:cNvSpPr>
            <a:spLocks noGrp="1"/>
          </p:cNvSpPr>
          <p:nvPr>
            <p:ph sz="half" idx="1"/>
          </p:nvPr>
        </p:nvSpPr>
        <p:spPr/>
        <p:txBody>
          <a:bodyPr>
            <a:normAutofit lnSpcReduction="10000"/>
          </a:bodyPr>
          <a:lstStyle/>
          <a:p>
            <a:endParaRPr lang="en-US"/>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3933"/>
          <a:stretch/>
        </p:blipFill>
        <p:spPr bwMode="auto">
          <a:xfrm>
            <a:off x="228600" y="1524001"/>
            <a:ext cx="4953000" cy="4788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838200" y="2209800"/>
            <a:ext cx="914400" cy="914400"/>
          </a:xfrm>
          <a:prstGeom prst="rect">
            <a:avLst/>
          </a:prstGeom>
          <a:solidFill>
            <a:schemeClr val="accent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38200" y="4953000"/>
            <a:ext cx="1834134" cy="914400"/>
          </a:xfrm>
          <a:prstGeom prst="rect">
            <a:avLst/>
          </a:prstGeom>
          <a:solidFill>
            <a:schemeClr val="accent4">
              <a:lumMod val="7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57934" y="4038600"/>
            <a:ext cx="914400" cy="914400"/>
          </a:xfrm>
          <a:prstGeom prst="rect">
            <a:avLst/>
          </a:prstGeom>
          <a:solidFill>
            <a:srgbClr val="92D05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38200" y="3124200"/>
            <a:ext cx="3657600" cy="914400"/>
          </a:xfrm>
          <a:prstGeom prst="rect">
            <a:avLst/>
          </a:prstGeom>
          <a:solidFill>
            <a:srgbClr val="FFFF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660558"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half" idx="2"/>
          </p:nvPr>
        </p:nvSpPr>
        <p:spPr>
          <a:xfrm>
            <a:off x="5410200" y="1905000"/>
            <a:ext cx="3429000" cy="4419600"/>
          </a:xfrm>
        </p:spPr>
        <p:txBody>
          <a:bodyPr>
            <a:normAutofit lnSpcReduction="10000"/>
          </a:bodyPr>
          <a:lstStyle/>
          <a:p>
            <a:pPr marL="0" indent="0">
              <a:buNone/>
            </a:pPr>
            <a:r>
              <a:rPr lang="en-US" dirty="0" smtClean="0">
                <a:solidFill>
                  <a:schemeClr val="tx2"/>
                </a:solidFill>
              </a:rPr>
              <a:t>Locate the following:</a:t>
            </a:r>
          </a:p>
          <a:p>
            <a:endParaRPr lang="en-US" dirty="0" smtClean="0">
              <a:solidFill>
                <a:schemeClr val="tx2"/>
              </a:solidFill>
            </a:endParaRPr>
          </a:p>
          <a:p>
            <a:pPr marL="457200" lvl="1" indent="0">
              <a:buNone/>
            </a:pPr>
            <a:r>
              <a:rPr lang="en-US" dirty="0" smtClean="0">
                <a:solidFill>
                  <a:schemeClr val="tx2"/>
                </a:solidFill>
              </a:rPr>
              <a:t>NW1/4 of the NW1/4</a:t>
            </a:r>
          </a:p>
          <a:p>
            <a:pPr lvl="1"/>
            <a:endParaRPr lang="en-US" dirty="0" smtClean="0">
              <a:solidFill>
                <a:schemeClr val="tx2"/>
              </a:solidFill>
            </a:endParaRPr>
          </a:p>
          <a:p>
            <a:pPr marL="457200" lvl="1" indent="0">
              <a:buNone/>
            </a:pPr>
            <a:r>
              <a:rPr lang="en-US" dirty="0" smtClean="0">
                <a:solidFill>
                  <a:schemeClr val="tx2"/>
                </a:solidFill>
              </a:rPr>
              <a:t>S1/2 of the SW1/4</a:t>
            </a:r>
          </a:p>
          <a:p>
            <a:pPr lvl="1"/>
            <a:endParaRPr lang="en-US" dirty="0" smtClean="0">
              <a:solidFill>
                <a:schemeClr val="tx2"/>
              </a:solidFill>
            </a:endParaRPr>
          </a:p>
          <a:p>
            <a:pPr marL="457200" lvl="1" indent="0">
              <a:buNone/>
            </a:pPr>
            <a:r>
              <a:rPr lang="en-US" dirty="0" smtClean="0">
                <a:solidFill>
                  <a:schemeClr val="tx2"/>
                </a:solidFill>
              </a:rPr>
              <a:t>NE1/4 of the SW1/4</a:t>
            </a:r>
          </a:p>
          <a:p>
            <a:pPr lvl="1"/>
            <a:endParaRPr lang="en-US" dirty="0" smtClean="0">
              <a:solidFill>
                <a:schemeClr val="tx2"/>
              </a:solidFill>
            </a:endParaRPr>
          </a:p>
          <a:p>
            <a:pPr marL="457200" lvl="1" indent="0">
              <a:buNone/>
            </a:pPr>
            <a:r>
              <a:rPr lang="en-US" dirty="0" smtClean="0">
                <a:solidFill>
                  <a:schemeClr val="tx2"/>
                </a:solidFill>
              </a:rPr>
              <a:t>S1/2 of the NW1/4 and the S1/2 of the NE1/4</a:t>
            </a:r>
          </a:p>
          <a:p>
            <a:pPr marL="457200" lvl="1" indent="0">
              <a:buNone/>
            </a:pPr>
            <a:endParaRPr lang="en-US" dirty="0"/>
          </a:p>
          <a:p>
            <a:endParaRPr lang="en-US" dirty="0"/>
          </a:p>
        </p:txBody>
      </p:sp>
    </p:spTree>
    <p:extLst>
      <p:ext uri="{BB962C8B-B14F-4D97-AF65-F5344CB8AC3E}">
        <p14:creationId xmlns:p14="http://schemas.microsoft.com/office/powerpoint/2010/main" val="262252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Administrator\Desktop\Photo Contests\Images\Water Rights\Employees At Work\Mike Handy\DSCN3914.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5900"/>
                    </a14:imgEffect>
                    <a14:imgEffect>
                      <a14:saturation sat="115000"/>
                    </a14:imgEffect>
                    <a14:imgEffect>
                      <a14:brightnessContrast bright="-5000" contrast="1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3400" y="5867400"/>
            <a:ext cx="8345487" cy="995516"/>
          </a:xfrm>
        </p:spPr>
        <p:txBody>
          <a:bodyPr/>
          <a:lstStyle/>
          <a:p>
            <a:r>
              <a:rPr 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Water Right Calculations</a:t>
            </a:r>
            <a:endParaRPr 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72519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p:txBody>
          <a:bodyPr/>
          <a:lstStyle/>
          <a:p>
            <a:r>
              <a:rPr lang="en-US" dirty="0" smtClean="0">
                <a:solidFill>
                  <a:schemeClr val="tx2"/>
                </a:solidFill>
              </a:rPr>
              <a:t>Common Terms</a:t>
            </a:r>
            <a:endParaRPr lang="en-US" dirty="0">
              <a:solidFill>
                <a:schemeClr val="tx2"/>
              </a:solidFill>
            </a:endParaRPr>
          </a:p>
        </p:txBody>
      </p:sp>
      <p:sp>
        <p:nvSpPr>
          <p:cNvPr id="7" name="Rectangle 6"/>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a:xfrm>
            <a:off x="457200" y="1676400"/>
            <a:ext cx="8229600" cy="4876800"/>
          </a:xfrm>
        </p:spPr>
        <p:txBody>
          <a:bodyPr>
            <a:normAutofit fontScale="32500" lnSpcReduction="20000"/>
          </a:bodyPr>
          <a:lstStyle/>
          <a:p>
            <a:r>
              <a:rPr lang="en-US" sz="11200" b="1" dirty="0" smtClean="0">
                <a:solidFill>
                  <a:schemeClr val="tx2"/>
                </a:solidFill>
              </a:rPr>
              <a:t>Cubic Feet per Second (CFS)</a:t>
            </a:r>
          </a:p>
          <a:p>
            <a:pPr lvl="1"/>
            <a:r>
              <a:rPr lang="en-US" sz="11200" dirty="0">
                <a:solidFill>
                  <a:schemeClr val="tx2"/>
                </a:solidFill>
              </a:rPr>
              <a:t>A unit of measure used to quantify the </a:t>
            </a:r>
            <a:r>
              <a:rPr lang="en-US" sz="11200" u="sng" dirty="0">
                <a:solidFill>
                  <a:schemeClr val="tx2"/>
                </a:solidFill>
              </a:rPr>
              <a:t>rate of flow</a:t>
            </a:r>
            <a:r>
              <a:rPr lang="en-US" sz="11200" dirty="0">
                <a:solidFill>
                  <a:schemeClr val="tx2"/>
                </a:solidFill>
              </a:rPr>
              <a:t> from a water source</a:t>
            </a:r>
          </a:p>
          <a:p>
            <a:pPr lvl="1"/>
            <a:r>
              <a:rPr lang="en-US" sz="11200" dirty="0" smtClean="0">
                <a:solidFill>
                  <a:schemeClr val="tx2"/>
                </a:solidFill>
              </a:rPr>
              <a:t>Area(</a:t>
            </a:r>
            <a:r>
              <a:rPr lang="en-US" sz="11100" dirty="0" smtClean="0">
                <a:solidFill>
                  <a:schemeClr val="tx2"/>
                </a:solidFill>
              </a:rPr>
              <a:t>feet</a:t>
            </a:r>
            <a:r>
              <a:rPr lang="en-US" sz="11100" baseline="30000" dirty="0" smtClean="0">
                <a:solidFill>
                  <a:schemeClr val="tx2"/>
                </a:solidFill>
              </a:rPr>
              <a:t>2</a:t>
            </a:r>
            <a:r>
              <a:rPr lang="en-US" sz="11200" dirty="0" smtClean="0">
                <a:solidFill>
                  <a:schemeClr val="tx2"/>
                </a:solidFill>
              </a:rPr>
              <a:t>) </a:t>
            </a:r>
            <a:r>
              <a:rPr lang="en-US" sz="11200" dirty="0">
                <a:solidFill>
                  <a:schemeClr val="tx2"/>
                </a:solidFill>
              </a:rPr>
              <a:t>* Velocity </a:t>
            </a:r>
            <a:r>
              <a:rPr lang="en-US" sz="11200" dirty="0" smtClean="0">
                <a:solidFill>
                  <a:schemeClr val="tx2"/>
                </a:solidFill>
              </a:rPr>
              <a:t>(</a:t>
            </a:r>
            <a:r>
              <a:rPr lang="en-US" sz="11200" dirty="0">
                <a:solidFill>
                  <a:schemeClr val="tx2"/>
                </a:solidFill>
              </a:rPr>
              <a:t>f</a:t>
            </a:r>
            <a:r>
              <a:rPr lang="en-US" sz="11200" dirty="0" smtClean="0">
                <a:solidFill>
                  <a:schemeClr val="tx2"/>
                </a:solidFill>
              </a:rPr>
              <a:t>eet </a:t>
            </a:r>
            <a:r>
              <a:rPr lang="en-US" sz="11200" dirty="0">
                <a:solidFill>
                  <a:schemeClr val="tx2"/>
                </a:solidFill>
              </a:rPr>
              <a:t>per second)</a:t>
            </a:r>
          </a:p>
          <a:p>
            <a:pPr lvl="1"/>
            <a:endParaRPr lang="en-US" sz="11200" dirty="0" smtClean="0">
              <a:solidFill>
                <a:schemeClr val="tx2"/>
              </a:solidFill>
            </a:endParaRPr>
          </a:p>
          <a:p>
            <a:r>
              <a:rPr lang="en-US" sz="11200" b="1" dirty="0" smtClean="0">
                <a:solidFill>
                  <a:schemeClr val="tx2"/>
                </a:solidFill>
              </a:rPr>
              <a:t>Acre-Feet (AF)</a:t>
            </a:r>
          </a:p>
          <a:p>
            <a:pPr lvl="1"/>
            <a:r>
              <a:rPr lang="en-US" sz="11200" dirty="0" smtClean="0">
                <a:solidFill>
                  <a:schemeClr val="tx2"/>
                </a:solidFill>
              </a:rPr>
              <a:t>A unit of </a:t>
            </a:r>
            <a:r>
              <a:rPr lang="en-US" sz="11200" u="sng" dirty="0" smtClean="0">
                <a:solidFill>
                  <a:schemeClr val="tx2"/>
                </a:solidFill>
              </a:rPr>
              <a:t>volume</a:t>
            </a:r>
            <a:r>
              <a:rPr lang="en-US" sz="11200" dirty="0" smtClean="0">
                <a:solidFill>
                  <a:schemeClr val="tx2"/>
                </a:solidFill>
              </a:rPr>
              <a:t> defined as one acre of surface area to a depth of one foot.</a:t>
            </a:r>
          </a:p>
          <a:p>
            <a:pPr lvl="1"/>
            <a:r>
              <a:rPr lang="en-US" sz="11200" dirty="0" smtClean="0">
                <a:solidFill>
                  <a:schemeClr val="tx2"/>
                </a:solidFill>
              </a:rPr>
              <a:t>Depth of Water (feet) * Area (acres)</a:t>
            </a:r>
          </a:p>
          <a:p>
            <a:pPr lvl="1"/>
            <a:endParaRPr lang="en-US" dirty="0" smtClean="0"/>
          </a:p>
          <a:p>
            <a:pPr lvl="1"/>
            <a:endParaRPr lang="en-US" dirty="0"/>
          </a:p>
          <a:p>
            <a:pPr marL="457200" lvl="1" indent="0">
              <a:buNone/>
            </a:pPr>
            <a:endParaRPr lang="en-US" dirty="0" smtClean="0"/>
          </a:p>
        </p:txBody>
      </p:sp>
    </p:spTree>
    <p:extLst>
      <p:ext uri="{BB962C8B-B14F-4D97-AF65-F5344CB8AC3E}">
        <p14:creationId xmlns:p14="http://schemas.microsoft.com/office/powerpoint/2010/main" val="31023686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Application Agenda</a:t>
            </a:r>
            <a:endParaRPr lang="en-US" dirty="0">
              <a:solidFill>
                <a:schemeClr val="tx2"/>
              </a:solidFill>
            </a:endParaRPr>
          </a:p>
        </p:txBody>
      </p:sp>
      <p:sp>
        <p:nvSpPr>
          <p:cNvPr id="3" name="Content Placeholder 2"/>
          <p:cNvSpPr>
            <a:spLocks noGrp="1"/>
          </p:cNvSpPr>
          <p:nvPr>
            <p:ph idx="1"/>
          </p:nvPr>
        </p:nvSpPr>
        <p:spPr>
          <a:xfrm>
            <a:off x="457200" y="1905000"/>
            <a:ext cx="8229600" cy="4221163"/>
          </a:xfrm>
        </p:spPr>
        <p:txBody>
          <a:bodyPr/>
          <a:lstStyle/>
          <a:p>
            <a:r>
              <a:rPr lang="en-US" sz="2800" dirty="0">
                <a:solidFill>
                  <a:schemeClr val="tx2"/>
                </a:solidFill>
              </a:rPr>
              <a:t>Discuss water right policy by </a:t>
            </a:r>
            <a:r>
              <a:rPr lang="en-US" sz="2800" dirty="0" smtClean="0">
                <a:solidFill>
                  <a:schemeClr val="tx2"/>
                </a:solidFill>
              </a:rPr>
              <a:t>area; </a:t>
            </a:r>
            <a:endParaRPr lang="en-US" sz="2800" dirty="0">
              <a:solidFill>
                <a:schemeClr val="tx2"/>
              </a:solidFill>
            </a:endParaRPr>
          </a:p>
          <a:p>
            <a:r>
              <a:rPr lang="en-US" sz="2800" dirty="0" smtClean="0">
                <a:solidFill>
                  <a:schemeClr val="tx2"/>
                </a:solidFill>
              </a:rPr>
              <a:t>Readiness for filing a complete application;</a:t>
            </a:r>
          </a:p>
          <a:p>
            <a:r>
              <a:rPr lang="en-US" sz="2800" dirty="0" smtClean="0">
                <a:solidFill>
                  <a:schemeClr val="tx2"/>
                </a:solidFill>
              </a:rPr>
              <a:t>Introduce </a:t>
            </a:r>
            <a:r>
              <a:rPr lang="en-US" sz="2800" dirty="0">
                <a:solidFill>
                  <a:schemeClr val="tx2"/>
                </a:solidFill>
              </a:rPr>
              <a:t>the Public Land Survey </a:t>
            </a:r>
            <a:r>
              <a:rPr lang="en-US" sz="2800" dirty="0" smtClean="0">
                <a:solidFill>
                  <a:schemeClr val="tx2"/>
                </a:solidFill>
              </a:rPr>
              <a:t>system;</a:t>
            </a:r>
            <a:endParaRPr lang="en-US" sz="2800" dirty="0">
              <a:solidFill>
                <a:schemeClr val="tx2"/>
              </a:solidFill>
            </a:endParaRPr>
          </a:p>
          <a:p>
            <a:r>
              <a:rPr lang="en-US" sz="2800" dirty="0" smtClean="0">
                <a:solidFill>
                  <a:schemeClr val="tx2"/>
                </a:solidFill>
              </a:rPr>
              <a:t>Discuss duty, diversion, and other use calculations, and;</a:t>
            </a:r>
          </a:p>
          <a:p>
            <a:r>
              <a:rPr lang="en-US" sz="2800" dirty="0" smtClean="0">
                <a:solidFill>
                  <a:schemeClr val="tx2"/>
                </a:solidFill>
              </a:rPr>
              <a:t>Make an application map. </a:t>
            </a:r>
          </a:p>
          <a:p>
            <a:endParaRPr lang="en-US" sz="2800" dirty="0">
              <a:solidFill>
                <a:schemeClr val="tx2"/>
              </a:solidFill>
            </a:endParaRPr>
          </a:p>
          <a:p>
            <a:r>
              <a:rPr lang="en-US" sz="2800" b="1" dirty="0">
                <a:solidFill>
                  <a:schemeClr val="tx2"/>
                </a:solidFill>
              </a:rPr>
              <a:t>Questions</a:t>
            </a:r>
          </a:p>
          <a:p>
            <a:endParaRPr lang="en-US" dirty="0" smtClean="0">
              <a:solidFill>
                <a:schemeClr val="bg1">
                  <a:lumMod val="65000"/>
                </a:schemeClr>
              </a:solidFill>
            </a:endParaRPr>
          </a:p>
        </p:txBody>
      </p:sp>
      <p:sp>
        <p:nvSpPr>
          <p:cNvPr id="4" name="Rectangle 3"/>
          <p:cNvSpPr/>
          <p:nvPr/>
        </p:nvSpPr>
        <p:spPr>
          <a:xfrm>
            <a:off x="7772400" y="5105400"/>
            <a:ext cx="105918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47546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Duty Calculations</a:t>
            </a:r>
            <a:endParaRPr lang="en-US" dirty="0">
              <a:solidFill>
                <a:schemeClr val="tx2"/>
              </a:solidFill>
            </a:endParaRPr>
          </a:p>
        </p:txBody>
      </p:sp>
      <p:sp>
        <p:nvSpPr>
          <p:cNvPr id="5" name="Content Placeholder 4"/>
          <p:cNvSpPr>
            <a:spLocks noGrp="1"/>
          </p:cNvSpPr>
          <p:nvPr>
            <p:ph sz="half" idx="2"/>
          </p:nvPr>
        </p:nvSpPr>
        <p:spPr>
          <a:xfrm>
            <a:off x="381000" y="1600200"/>
            <a:ext cx="6019800" cy="5181600"/>
          </a:xfrm>
        </p:spPr>
        <p:txBody>
          <a:bodyPr>
            <a:normAutofit fontScale="85000" lnSpcReduction="20000"/>
          </a:bodyPr>
          <a:lstStyle/>
          <a:p>
            <a:r>
              <a:rPr lang="en-US" sz="3500" b="1" dirty="0" smtClean="0">
                <a:solidFill>
                  <a:schemeClr val="tx2"/>
                </a:solidFill>
              </a:rPr>
              <a:t>Irrigation</a:t>
            </a:r>
          </a:p>
          <a:p>
            <a:pPr lvl="1"/>
            <a:r>
              <a:rPr lang="en-US" sz="3000" dirty="0" smtClean="0">
                <a:solidFill>
                  <a:schemeClr val="tx2"/>
                </a:solidFill>
              </a:rPr>
              <a:t>Acres * Duty = AF per Year</a:t>
            </a:r>
          </a:p>
          <a:p>
            <a:pPr lvl="1"/>
            <a:r>
              <a:rPr lang="en-US" sz="3100" dirty="0" smtClean="0">
                <a:solidFill>
                  <a:schemeClr val="tx2"/>
                </a:solidFill>
              </a:rPr>
              <a:t>Irrigation duty values vary by </a:t>
            </a:r>
            <a:r>
              <a:rPr lang="en-US" sz="3100" dirty="0">
                <a:solidFill>
                  <a:schemeClr val="tx2"/>
                </a:solidFill>
              </a:rPr>
              <a:t>area </a:t>
            </a:r>
            <a:endParaRPr lang="en-US" sz="3100" dirty="0" smtClean="0">
              <a:solidFill>
                <a:schemeClr val="tx2"/>
              </a:solidFill>
            </a:endParaRPr>
          </a:p>
          <a:p>
            <a:pPr lvl="2"/>
            <a:endParaRPr lang="en-US" sz="2400" dirty="0">
              <a:solidFill>
                <a:schemeClr val="tx2"/>
              </a:solidFill>
            </a:endParaRPr>
          </a:p>
          <a:p>
            <a:r>
              <a:rPr lang="en-US" sz="3500" b="1" dirty="0" smtClean="0">
                <a:solidFill>
                  <a:schemeClr val="tx2"/>
                </a:solidFill>
              </a:rPr>
              <a:t>Domestic</a:t>
            </a:r>
          </a:p>
          <a:p>
            <a:pPr lvl="1"/>
            <a:r>
              <a:rPr lang="en-US" sz="3000" dirty="0" smtClean="0">
                <a:solidFill>
                  <a:schemeClr val="tx2"/>
                </a:solidFill>
              </a:rPr>
              <a:t>Full time = 0.45 AF per Year</a:t>
            </a:r>
          </a:p>
          <a:p>
            <a:pPr lvl="1"/>
            <a:r>
              <a:rPr lang="en-US" sz="3000" dirty="0" smtClean="0">
                <a:solidFill>
                  <a:schemeClr val="tx2"/>
                </a:solidFill>
              </a:rPr>
              <a:t>Part time = 0.25 AF per Year</a:t>
            </a:r>
          </a:p>
          <a:p>
            <a:pPr lvl="1"/>
            <a:endParaRPr lang="en-US" dirty="0" smtClean="0">
              <a:solidFill>
                <a:schemeClr val="tx2"/>
              </a:solidFill>
            </a:endParaRPr>
          </a:p>
          <a:p>
            <a:r>
              <a:rPr lang="en-US" sz="3500" b="1" dirty="0" smtClean="0">
                <a:solidFill>
                  <a:schemeClr val="tx2"/>
                </a:solidFill>
              </a:rPr>
              <a:t>Livestock (ELU)</a:t>
            </a:r>
          </a:p>
          <a:p>
            <a:pPr lvl="1"/>
            <a:r>
              <a:rPr lang="en-US" sz="3000" dirty="0" smtClean="0">
                <a:solidFill>
                  <a:schemeClr val="tx2"/>
                </a:solidFill>
              </a:rPr>
              <a:t>1 ELU = 0.028 AF per year</a:t>
            </a:r>
          </a:p>
          <a:p>
            <a:pPr lvl="1"/>
            <a:r>
              <a:rPr lang="en-US" sz="3000" dirty="0" smtClean="0">
                <a:solidFill>
                  <a:schemeClr val="tx2"/>
                </a:solidFill>
              </a:rPr>
              <a:t>1 ELU = 1 Cow or Horse</a:t>
            </a:r>
          </a:p>
          <a:p>
            <a:pPr lvl="1"/>
            <a:r>
              <a:rPr lang="en-US" sz="3000" dirty="0" smtClean="0">
                <a:solidFill>
                  <a:schemeClr val="tx2"/>
                </a:solidFill>
              </a:rPr>
              <a:t>1 ELU = 5 Pigs, Sheep, or Goats</a:t>
            </a:r>
          </a:p>
          <a:p>
            <a:pPr lvl="1"/>
            <a:endParaRPr lang="en-US" dirty="0" smtClean="0"/>
          </a:p>
        </p:txBody>
      </p:sp>
      <p:pic>
        <p:nvPicPr>
          <p:cNvPr id="3074" name="Picture 2" descr="G:\_WRT Photo Contests (all years)\2015 WRT Photo Contest\14. Measuring Castle Creek near Moa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676401"/>
            <a:ext cx="2743199" cy="4784748"/>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8035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Sample Problem #1</a:t>
            </a:r>
            <a:endParaRPr lang="en-US" dirty="0">
              <a:solidFill>
                <a:schemeClr val="tx2"/>
              </a:solidFill>
            </a:endParaRPr>
          </a:p>
        </p:txBody>
      </p:sp>
      <p:sp>
        <p:nvSpPr>
          <p:cNvPr id="3" name="Content Placeholder 2"/>
          <p:cNvSpPr>
            <a:spLocks noGrp="1"/>
          </p:cNvSpPr>
          <p:nvPr>
            <p:ph idx="1"/>
          </p:nvPr>
        </p:nvSpPr>
        <p:spPr/>
        <p:txBody>
          <a:bodyPr/>
          <a:lstStyle/>
          <a:p>
            <a:r>
              <a:rPr lang="en-US" sz="2400" dirty="0" smtClean="0">
                <a:solidFill>
                  <a:schemeClr val="tx2"/>
                </a:solidFill>
              </a:rPr>
              <a:t>A rancher wants to start a farm near </a:t>
            </a:r>
            <a:r>
              <a:rPr lang="en-US" sz="2400" dirty="0" err="1" smtClean="0">
                <a:solidFill>
                  <a:schemeClr val="tx2"/>
                </a:solidFill>
              </a:rPr>
              <a:t>Dugway</a:t>
            </a:r>
            <a:r>
              <a:rPr lang="en-US" sz="2400" dirty="0" smtClean="0">
                <a:solidFill>
                  <a:schemeClr val="tx2"/>
                </a:solidFill>
              </a:rPr>
              <a:t>, Utah (area 16).  How much water does he need for 5 acres of irrigation, 50 cattle year-round, and a full-time home?</a:t>
            </a:r>
          </a:p>
          <a:p>
            <a:endParaRPr lang="en-US" sz="2400" dirty="0">
              <a:solidFill>
                <a:schemeClr val="tx2"/>
              </a:solidFill>
            </a:endParaRPr>
          </a:p>
          <a:p>
            <a:r>
              <a:rPr lang="en-US" sz="2400" dirty="0" smtClean="0">
                <a:solidFill>
                  <a:schemeClr val="tx2"/>
                </a:solidFill>
              </a:rPr>
              <a:t>The irrigation duty in </a:t>
            </a:r>
            <a:r>
              <a:rPr lang="en-US" sz="2400" dirty="0" err="1" smtClean="0">
                <a:solidFill>
                  <a:schemeClr val="tx2"/>
                </a:solidFill>
              </a:rPr>
              <a:t>Dugway</a:t>
            </a:r>
            <a:r>
              <a:rPr lang="en-US" sz="2400" dirty="0" smtClean="0">
                <a:solidFill>
                  <a:schemeClr val="tx2"/>
                </a:solidFill>
              </a:rPr>
              <a:t> is 4 acre-feet/acre</a:t>
            </a:r>
          </a:p>
          <a:p>
            <a:endParaRPr lang="en-US" sz="2400" dirty="0" smtClean="0">
              <a:solidFill>
                <a:schemeClr val="tx2"/>
              </a:solidFill>
            </a:endParaRPr>
          </a:p>
          <a:p>
            <a:pPr lvl="1"/>
            <a:r>
              <a:rPr lang="en-US" sz="2000" dirty="0" smtClean="0">
                <a:solidFill>
                  <a:schemeClr val="tx2"/>
                </a:solidFill>
              </a:rPr>
              <a:t>5 acres * 4 acre-feet/acre = 20 acre-feet</a:t>
            </a:r>
          </a:p>
          <a:p>
            <a:pPr lvl="1"/>
            <a:r>
              <a:rPr lang="en-US" sz="2000" dirty="0" smtClean="0">
                <a:solidFill>
                  <a:schemeClr val="tx2"/>
                </a:solidFill>
              </a:rPr>
              <a:t>50 cattle * 0.028 acre-foot = 1.4 acre-feet</a:t>
            </a:r>
          </a:p>
          <a:p>
            <a:pPr lvl="1"/>
            <a:r>
              <a:rPr lang="en-US" sz="2000" dirty="0" smtClean="0">
                <a:solidFill>
                  <a:schemeClr val="tx2"/>
                </a:solidFill>
              </a:rPr>
              <a:t>1 full-time home = 0.45 acre-foot</a:t>
            </a:r>
          </a:p>
          <a:p>
            <a:pPr lvl="1"/>
            <a:endParaRPr lang="en-US" sz="2000" dirty="0" smtClean="0"/>
          </a:p>
          <a:p>
            <a:pPr marL="457200" lvl="1" indent="0">
              <a:buNone/>
            </a:pPr>
            <a:r>
              <a:rPr lang="en-US" sz="2000" dirty="0" smtClean="0"/>
              <a:t>    </a:t>
            </a:r>
            <a:r>
              <a:rPr lang="en-US" sz="2000" dirty="0" smtClean="0">
                <a:solidFill>
                  <a:schemeClr val="tx2"/>
                </a:solidFill>
              </a:rPr>
              <a:t>Total diversion = </a:t>
            </a:r>
            <a:r>
              <a:rPr lang="en-US" sz="2000" b="1" dirty="0" smtClean="0">
                <a:solidFill>
                  <a:schemeClr val="tx2"/>
                </a:solidFill>
              </a:rPr>
              <a:t>21.85 acre-feet</a:t>
            </a:r>
            <a:endParaRPr lang="en-US" sz="2000" b="1" dirty="0">
              <a:solidFill>
                <a:schemeClr val="tx2"/>
              </a:solidFill>
            </a:endParaRPr>
          </a:p>
        </p:txBody>
      </p:sp>
      <p:sp>
        <p:nvSpPr>
          <p:cNvPr id="5" name="Rectangle 4"/>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890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Sample Problem #2</a:t>
            </a:r>
            <a:endParaRPr lang="en-US" dirty="0">
              <a:solidFill>
                <a:schemeClr val="tx2"/>
              </a:solidFill>
            </a:endParaRPr>
          </a:p>
        </p:txBody>
      </p:sp>
      <p:sp>
        <p:nvSpPr>
          <p:cNvPr id="3" name="Content Placeholder 2"/>
          <p:cNvSpPr>
            <a:spLocks noGrp="1"/>
          </p:cNvSpPr>
          <p:nvPr>
            <p:ph sz="half" idx="1"/>
          </p:nvPr>
        </p:nvSpPr>
        <p:spPr>
          <a:xfrm>
            <a:off x="228600" y="2209800"/>
            <a:ext cx="3352800" cy="4525963"/>
          </a:xfrm>
        </p:spPr>
        <p:txBody>
          <a:bodyPr>
            <a:normAutofit/>
          </a:bodyPr>
          <a:lstStyle/>
          <a:p>
            <a:pPr marL="0" indent="0">
              <a:buNone/>
            </a:pPr>
            <a:r>
              <a:rPr lang="en-US" dirty="0" smtClean="0">
                <a:solidFill>
                  <a:schemeClr val="tx2"/>
                </a:solidFill>
              </a:rPr>
              <a:t>A rancher has a water right for 300 cattle.  How many sheep could he provide for with this water right?</a:t>
            </a:r>
          </a:p>
          <a:p>
            <a:endParaRPr lang="en-US" sz="2000" dirty="0">
              <a:solidFill>
                <a:schemeClr val="tx2"/>
              </a:solidFill>
            </a:endParaRPr>
          </a:p>
          <a:p>
            <a:pPr marL="0" indent="0" algn="ctr">
              <a:buNone/>
            </a:pPr>
            <a:r>
              <a:rPr lang="en-US" sz="2000" dirty="0" smtClean="0">
                <a:solidFill>
                  <a:schemeClr val="tx2"/>
                </a:solidFill>
              </a:rPr>
              <a:t>300 </a:t>
            </a:r>
            <a:r>
              <a:rPr lang="en-US" sz="2000" dirty="0">
                <a:solidFill>
                  <a:schemeClr val="tx2"/>
                </a:solidFill>
              </a:rPr>
              <a:t>cattle * 5 </a:t>
            </a:r>
            <a:r>
              <a:rPr lang="en-US" sz="2000" dirty="0" smtClean="0">
                <a:solidFill>
                  <a:schemeClr val="tx2"/>
                </a:solidFill>
              </a:rPr>
              <a:t> = </a:t>
            </a:r>
            <a:r>
              <a:rPr lang="en-US" sz="2000" b="1" dirty="0" smtClean="0">
                <a:solidFill>
                  <a:schemeClr val="tx2"/>
                </a:solidFill>
              </a:rPr>
              <a:t>1500 </a:t>
            </a:r>
            <a:r>
              <a:rPr lang="en-US" sz="2000" b="1" dirty="0">
                <a:solidFill>
                  <a:schemeClr val="tx2"/>
                </a:solidFill>
              </a:rPr>
              <a:t>sheep</a:t>
            </a:r>
          </a:p>
          <a:p>
            <a:pPr lvl="1"/>
            <a:endParaRPr lang="en-US" dirty="0" smtClean="0"/>
          </a:p>
          <a:p>
            <a:endParaRPr lang="en-US" dirty="0" smtClean="0"/>
          </a:p>
          <a:p>
            <a:pPr marL="0" indent="0">
              <a:buNone/>
            </a:pPr>
            <a:endParaRPr lang="en-US" dirty="0" smtClean="0"/>
          </a:p>
        </p:txBody>
      </p:sp>
      <p:sp>
        <p:nvSpPr>
          <p:cNvPr id="5" name="Rectangle 4"/>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G:\2013 WRT Photo Contest\Staff Favorite\57.Stream Measurement Helper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0" y="2209800"/>
            <a:ext cx="5146846" cy="38862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54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Sample Problem #3</a:t>
            </a:r>
            <a:endParaRPr lang="en-US" dirty="0">
              <a:solidFill>
                <a:schemeClr val="tx2"/>
              </a:solidFill>
            </a:endParaRPr>
          </a:p>
        </p:txBody>
      </p:sp>
      <p:sp>
        <p:nvSpPr>
          <p:cNvPr id="3" name="Content Placeholder 2"/>
          <p:cNvSpPr>
            <a:spLocks noGrp="1"/>
          </p:cNvSpPr>
          <p:nvPr>
            <p:ph idx="1"/>
          </p:nvPr>
        </p:nvSpPr>
        <p:spPr/>
        <p:txBody>
          <a:bodyPr>
            <a:normAutofit fontScale="77500" lnSpcReduction="20000"/>
          </a:bodyPr>
          <a:lstStyle/>
          <a:p>
            <a:pPr marL="0" indent="0">
              <a:buNone/>
            </a:pPr>
            <a:r>
              <a:rPr lang="en-US" sz="3100" dirty="0" smtClean="0">
                <a:solidFill>
                  <a:schemeClr val="tx2"/>
                </a:solidFill>
              </a:rPr>
              <a:t>A developer wants to build a 10 lot subdivision in Delta, Utah (area 68).  Each lot is supposed to have enough water for 0.25 acre of irrigation, 2 horses, and a full-time home.  How much diversion will the water right need to have?</a:t>
            </a:r>
          </a:p>
          <a:p>
            <a:pPr marL="457200" lvl="1" indent="0">
              <a:buNone/>
            </a:pPr>
            <a:endParaRPr lang="en-US" dirty="0" smtClean="0">
              <a:solidFill>
                <a:schemeClr val="tx2"/>
              </a:solidFill>
            </a:endParaRPr>
          </a:p>
          <a:p>
            <a:pPr marL="457200" lvl="1" indent="0">
              <a:buNone/>
            </a:pPr>
            <a:r>
              <a:rPr lang="en-US" sz="3600" u="sng" dirty="0" smtClean="0">
                <a:solidFill>
                  <a:schemeClr val="tx2"/>
                </a:solidFill>
              </a:rPr>
              <a:t>Each lot requires</a:t>
            </a:r>
          </a:p>
          <a:p>
            <a:pPr lvl="2"/>
            <a:r>
              <a:rPr lang="en-US" sz="2600" dirty="0" smtClean="0">
                <a:solidFill>
                  <a:schemeClr val="tx2"/>
                </a:solidFill>
              </a:rPr>
              <a:t>0.25 acre * 4 </a:t>
            </a:r>
            <a:r>
              <a:rPr lang="en-US" sz="2600" dirty="0">
                <a:solidFill>
                  <a:schemeClr val="tx2"/>
                </a:solidFill>
              </a:rPr>
              <a:t>acre-feet/acre </a:t>
            </a:r>
            <a:r>
              <a:rPr lang="en-US" sz="2600" dirty="0" smtClean="0">
                <a:solidFill>
                  <a:schemeClr val="tx2"/>
                </a:solidFill>
              </a:rPr>
              <a:t>= </a:t>
            </a:r>
            <a:r>
              <a:rPr lang="en-US" sz="2600" dirty="0">
                <a:solidFill>
                  <a:schemeClr val="tx2"/>
                </a:solidFill>
              </a:rPr>
              <a:t>1.0 acre-foot</a:t>
            </a:r>
          </a:p>
          <a:p>
            <a:pPr lvl="2"/>
            <a:r>
              <a:rPr lang="en-US" sz="2600" dirty="0">
                <a:solidFill>
                  <a:schemeClr val="tx2"/>
                </a:solidFill>
              </a:rPr>
              <a:t>2 horses * </a:t>
            </a:r>
            <a:r>
              <a:rPr lang="en-US" sz="2600" dirty="0" smtClean="0">
                <a:solidFill>
                  <a:schemeClr val="tx2"/>
                </a:solidFill>
              </a:rPr>
              <a:t>0.028 acre-foot  </a:t>
            </a:r>
            <a:r>
              <a:rPr lang="en-US" sz="2600" dirty="0">
                <a:solidFill>
                  <a:schemeClr val="tx2"/>
                </a:solidFill>
              </a:rPr>
              <a:t>= 0.056 acre-foot</a:t>
            </a:r>
          </a:p>
          <a:p>
            <a:pPr lvl="2"/>
            <a:r>
              <a:rPr lang="en-US" sz="2600" dirty="0">
                <a:solidFill>
                  <a:schemeClr val="tx2"/>
                </a:solidFill>
              </a:rPr>
              <a:t>Full-time home = 0.45 acre-foot</a:t>
            </a:r>
          </a:p>
          <a:p>
            <a:pPr lvl="2"/>
            <a:r>
              <a:rPr lang="en-US" sz="2600" dirty="0">
                <a:solidFill>
                  <a:schemeClr val="tx2"/>
                </a:solidFill>
              </a:rPr>
              <a:t>Total of 1.506 acre-feet</a:t>
            </a:r>
          </a:p>
          <a:p>
            <a:pPr lvl="1"/>
            <a:endParaRPr lang="en-US" dirty="0" smtClean="0">
              <a:solidFill>
                <a:schemeClr val="tx2"/>
              </a:solidFill>
            </a:endParaRPr>
          </a:p>
          <a:p>
            <a:pPr marL="457200" lvl="1" indent="0">
              <a:buNone/>
            </a:pPr>
            <a:r>
              <a:rPr lang="en-US" sz="3600" u="sng" dirty="0" smtClean="0">
                <a:solidFill>
                  <a:schemeClr val="tx2"/>
                </a:solidFill>
              </a:rPr>
              <a:t>Total project requires</a:t>
            </a:r>
          </a:p>
          <a:p>
            <a:pPr lvl="2"/>
            <a:r>
              <a:rPr lang="en-US" sz="2600" dirty="0" smtClean="0">
                <a:solidFill>
                  <a:schemeClr val="tx2"/>
                </a:solidFill>
              </a:rPr>
              <a:t>1.506 * 10 lots = </a:t>
            </a:r>
            <a:r>
              <a:rPr lang="en-US" sz="2600" b="1" dirty="0" smtClean="0">
                <a:solidFill>
                  <a:schemeClr val="tx2"/>
                </a:solidFill>
              </a:rPr>
              <a:t>15.06 acre-feet</a:t>
            </a:r>
            <a:endParaRPr lang="en-US" sz="2600" b="1" dirty="0">
              <a:solidFill>
                <a:schemeClr val="tx2"/>
              </a:solidFill>
            </a:endParaRPr>
          </a:p>
        </p:txBody>
      </p:sp>
      <p:sp>
        <p:nvSpPr>
          <p:cNvPr id="4" name="Rectangle 3"/>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239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Sample Problem #4</a:t>
            </a:r>
            <a:endParaRPr lang="en-US" dirty="0">
              <a:solidFill>
                <a:schemeClr val="tx2"/>
              </a:solidFill>
            </a:endParaRPr>
          </a:p>
        </p:txBody>
      </p:sp>
      <p:sp>
        <p:nvSpPr>
          <p:cNvPr id="3" name="Content Placeholder 2"/>
          <p:cNvSpPr>
            <a:spLocks noGrp="1"/>
          </p:cNvSpPr>
          <p:nvPr>
            <p:ph idx="1"/>
          </p:nvPr>
        </p:nvSpPr>
        <p:spPr>
          <a:xfrm>
            <a:off x="152400" y="1600200"/>
            <a:ext cx="8839200" cy="5257800"/>
          </a:xfrm>
        </p:spPr>
        <p:txBody>
          <a:bodyPr>
            <a:normAutofit fontScale="92500" lnSpcReduction="20000"/>
          </a:bodyPr>
          <a:lstStyle/>
          <a:p>
            <a:pPr marL="0" indent="0">
              <a:buNone/>
            </a:pPr>
            <a:r>
              <a:rPr lang="en-US" sz="2600" dirty="0" smtClean="0">
                <a:solidFill>
                  <a:schemeClr val="tx2"/>
                </a:solidFill>
              </a:rPr>
              <a:t>A farmer has a water right in Brigham City (area 29) that serves </a:t>
            </a:r>
            <a:r>
              <a:rPr lang="en-US" sz="2600" dirty="0" smtClean="0">
                <a:solidFill>
                  <a:schemeClr val="tx2"/>
                </a:solidFill>
              </a:rPr>
              <a:t>150 </a:t>
            </a:r>
            <a:r>
              <a:rPr lang="en-US" sz="2600" dirty="0" smtClean="0">
                <a:solidFill>
                  <a:schemeClr val="tx2"/>
                </a:solidFill>
              </a:rPr>
              <a:t>cattle year-round.  He wants to change the water right to supply one full-time home, one part-time home, 10 horses, and irrigation for his yard.  What is the maximum area (in acres) that can be irrigated, after the other uses are accounted for?</a:t>
            </a:r>
          </a:p>
          <a:p>
            <a:endParaRPr lang="en-US" sz="2100" dirty="0" smtClean="0">
              <a:solidFill>
                <a:schemeClr val="tx2"/>
              </a:solidFill>
            </a:endParaRPr>
          </a:p>
          <a:p>
            <a:pPr lvl="2">
              <a:buFont typeface="Arial" panose="020B0604020202020204" pitchFamily="34" charset="0"/>
              <a:buChar char="•"/>
            </a:pPr>
            <a:r>
              <a:rPr lang="en-US" sz="2600" u="sng" dirty="0" smtClean="0">
                <a:solidFill>
                  <a:schemeClr val="tx2"/>
                </a:solidFill>
              </a:rPr>
              <a:t>150 cattle * 0.028 acre-foot = 4.2 acre-feet</a:t>
            </a:r>
          </a:p>
          <a:p>
            <a:pPr marL="457200" lvl="1" indent="0">
              <a:buNone/>
            </a:pPr>
            <a:endParaRPr lang="en-US" sz="3000" u="sng" dirty="0" smtClean="0">
              <a:solidFill>
                <a:schemeClr val="tx2"/>
              </a:solidFill>
            </a:endParaRPr>
          </a:p>
          <a:p>
            <a:pPr lvl="2">
              <a:buFont typeface="Arial" panose="020B0604020202020204" pitchFamily="34" charset="0"/>
              <a:buChar char="•"/>
            </a:pPr>
            <a:r>
              <a:rPr lang="en-US" sz="2600" dirty="0" smtClean="0">
                <a:solidFill>
                  <a:schemeClr val="tx2"/>
                </a:solidFill>
              </a:rPr>
              <a:t>Full-time home = 0.45 acre foot</a:t>
            </a:r>
          </a:p>
          <a:p>
            <a:pPr lvl="2">
              <a:buFont typeface="Arial" panose="020B0604020202020204" pitchFamily="34" charset="0"/>
              <a:buChar char="•"/>
            </a:pPr>
            <a:r>
              <a:rPr lang="en-US" sz="2600" dirty="0" smtClean="0">
                <a:solidFill>
                  <a:schemeClr val="tx2"/>
                </a:solidFill>
              </a:rPr>
              <a:t>Part-time home = 0.25 acre foot</a:t>
            </a:r>
          </a:p>
          <a:p>
            <a:pPr lvl="2">
              <a:buFont typeface="Arial" panose="020B0604020202020204" pitchFamily="34" charset="0"/>
              <a:buChar char="•"/>
            </a:pPr>
            <a:r>
              <a:rPr lang="en-US" sz="2600" dirty="0" smtClean="0">
                <a:solidFill>
                  <a:schemeClr val="tx2"/>
                </a:solidFill>
              </a:rPr>
              <a:t>10 horses * 0.028 acre-foot = 0.28 acre foot</a:t>
            </a:r>
          </a:p>
          <a:p>
            <a:pPr lvl="2">
              <a:buFont typeface="Arial" panose="020B0604020202020204" pitchFamily="34" charset="0"/>
              <a:buChar char="•"/>
            </a:pPr>
            <a:r>
              <a:rPr lang="en-US" sz="2600" dirty="0" smtClean="0">
                <a:solidFill>
                  <a:schemeClr val="tx2"/>
                </a:solidFill>
              </a:rPr>
              <a:t>4.2 acre-feet - 0.98 acre-foot = 3.22 acre-feet </a:t>
            </a:r>
          </a:p>
          <a:p>
            <a:pPr lvl="2">
              <a:buFont typeface="Arial" panose="020B0604020202020204" pitchFamily="34" charset="0"/>
              <a:buChar char="•"/>
            </a:pPr>
            <a:endParaRPr lang="en-US" sz="2600" dirty="0" smtClean="0">
              <a:solidFill>
                <a:schemeClr val="tx2"/>
              </a:solidFill>
            </a:endParaRPr>
          </a:p>
          <a:p>
            <a:pPr lvl="2">
              <a:buFont typeface="Arial" panose="020B0604020202020204" pitchFamily="34" charset="0"/>
              <a:buChar char="•"/>
            </a:pPr>
            <a:r>
              <a:rPr lang="en-US" sz="2600" dirty="0" smtClean="0">
                <a:solidFill>
                  <a:schemeClr val="tx2"/>
                </a:solidFill>
              </a:rPr>
              <a:t>3.22 acre-feet / 4 acre-feet per acre = </a:t>
            </a:r>
            <a:r>
              <a:rPr lang="en-US" sz="2600" b="1" dirty="0" smtClean="0">
                <a:solidFill>
                  <a:schemeClr val="tx2"/>
                </a:solidFill>
              </a:rPr>
              <a:t>0.805 acre</a:t>
            </a:r>
            <a:endParaRPr lang="en-US" sz="2600" b="1" dirty="0">
              <a:solidFill>
                <a:schemeClr val="tx2"/>
              </a:solidFill>
            </a:endParaRPr>
          </a:p>
        </p:txBody>
      </p:sp>
      <p:sp>
        <p:nvSpPr>
          <p:cNvPr id="4" name="Rectangle 3"/>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780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Diversion vs Depletion</a:t>
            </a:r>
            <a:endParaRPr lang="en-US" dirty="0">
              <a:solidFill>
                <a:schemeClr val="tx2"/>
              </a:solidFill>
            </a:endParaRPr>
          </a:p>
        </p:txBody>
      </p:sp>
      <p:sp>
        <p:nvSpPr>
          <p:cNvPr id="3" name="Content Placeholder 2"/>
          <p:cNvSpPr>
            <a:spLocks noGrp="1"/>
          </p:cNvSpPr>
          <p:nvPr>
            <p:ph idx="1"/>
          </p:nvPr>
        </p:nvSpPr>
        <p:spPr>
          <a:xfrm>
            <a:off x="762000" y="1600200"/>
            <a:ext cx="7543800" cy="5105400"/>
          </a:xfrm>
        </p:spPr>
        <p:txBody>
          <a:bodyPr>
            <a:normAutofit fontScale="25000" lnSpcReduction="20000"/>
          </a:bodyPr>
          <a:lstStyle/>
          <a:p>
            <a:r>
              <a:rPr lang="en-US" sz="11200" dirty="0" smtClean="0">
                <a:solidFill>
                  <a:schemeClr val="tx2"/>
                </a:solidFill>
              </a:rPr>
              <a:t>Diversion is the water removed from the source to be used.</a:t>
            </a:r>
          </a:p>
          <a:p>
            <a:pPr lvl="1"/>
            <a:r>
              <a:rPr lang="en-US" sz="8000" dirty="0" smtClean="0">
                <a:solidFill>
                  <a:schemeClr val="accent1"/>
                </a:solidFill>
              </a:rPr>
              <a:t>E.g. Diverting 4.0 AF of water to irrigate 1.0 acre of land</a:t>
            </a:r>
          </a:p>
          <a:p>
            <a:pPr lvl="1"/>
            <a:endParaRPr lang="en-US" sz="10400" dirty="0" smtClean="0">
              <a:solidFill>
                <a:schemeClr val="tx2"/>
              </a:solidFill>
            </a:endParaRPr>
          </a:p>
          <a:p>
            <a:r>
              <a:rPr lang="en-US" sz="11200" dirty="0" smtClean="0">
                <a:solidFill>
                  <a:schemeClr val="tx2"/>
                </a:solidFill>
              </a:rPr>
              <a:t>Depletion is the amount of water that is consumed after application</a:t>
            </a:r>
            <a:r>
              <a:rPr lang="en-US" sz="10400" dirty="0" smtClean="0">
                <a:solidFill>
                  <a:schemeClr val="tx2"/>
                </a:solidFill>
              </a:rPr>
              <a:t>.</a:t>
            </a:r>
          </a:p>
          <a:p>
            <a:pPr lvl="1"/>
            <a:r>
              <a:rPr lang="en-US" sz="8000" dirty="0" smtClean="0">
                <a:solidFill>
                  <a:schemeClr val="accent1"/>
                </a:solidFill>
              </a:rPr>
              <a:t>E.g</a:t>
            </a:r>
            <a:r>
              <a:rPr lang="en-US" sz="8000" dirty="0">
                <a:solidFill>
                  <a:schemeClr val="accent1"/>
                </a:solidFill>
              </a:rPr>
              <a:t>. After </a:t>
            </a:r>
            <a:r>
              <a:rPr lang="en-US" sz="8000" dirty="0" smtClean="0">
                <a:solidFill>
                  <a:schemeClr val="accent1"/>
                </a:solidFill>
              </a:rPr>
              <a:t>diverting </a:t>
            </a:r>
            <a:r>
              <a:rPr lang="en-US" sz="8000" dirty="0">
                <a:solidFill>
                  <a:schemeClr val="accent1"/>
                </a:solidFill>
              </a:rPr>
              <a:t>4.0 AF of water to </a:t>
            </a:r>
            <a:r>
              <a:rPr lang="en-US" sz="8000" dirty="0" smtClean="0">
                <a:solidFill>
                  <a:schemeClr val="accent1"/>
                </a:solidFill>
              </a:rPr>
              <a:t>irrigate 1.0 acre </a:t>
            </a:r>
            <a:r>
              <a:rPr lang="en-US" sz="8000" dirty="0">
                <a:solidFill>
                  <a:schemeClr val="accent1"/>
                </a:solidFill>
              </a:rPr>
              <a:t>only 2.0 AF of water returns to the natural water system</a:t>
            </a:r>
            <a:r>
              <a:rPr lang="en-US" sz="8000" dirty="0" smtClean="0">
                <a:solidFill>
                  <a:schemeClr val="accent1"/>
                </a:solidFill>
              </a:rPr>
              <a:t>.</a:t>
            </a:r>
          </a:p>
          <a:p>
            <a:pPr lvl="1"/>
            <a:endParaRPr lang="en-US" sz="10400" dirty="0">
              <a:solidFill>
                <a:schemeClr val="tx2"/>
              </a:solidFill>
            </a:endParaRPr>
          </a:p>
          <a:p>
            <a:r>
              <a:rPr lang="en-US" sz="11200" dirty="0" smtClean="0">
                <a:solidFill>
                  <a:schemeClr val="tx2"/>
                </a:solidFill>
              </a:rPr>
              <a:t>When evaluating Change Applications the State Engineer looks at the historical values for </a:t>
            </a:r>
            <a:r>
              <a:rPr lang="en-US" sz="11200" dirty="0" smtClean="0">
                <a:solidFill>
                  <a:schemeClr val="tx2"/>
                </a:solidFill>
              </a:rPr>
              <a:t>both diversion </a:t>
            </a:r>
            <a:r>
              <a:rPr lang="en-US" sz="11200" dirty="0" smtClean="0">
                <a:solidFill>
                  <a:schemeClr val="tx2"/>
                </a:solidFill>
              </a:rPr>
              <a:t>and depletion.</a:t>
            </a:r>
          </a:p>
          <a:p>
            <a:pPr lvl="1"/>
            <a:r>
              <a:rPr lang="en-US" sz="8000" dirty="0" smtClean="0">
                <a:solidFill>
                  <a:schemeClr val="accent1"/>
                </a:solidFill>
              </a:rPr>
              <a:t>Neither value can be enlarged.</a:t>
            </a:r>
          </a:p>
          <a:p>
            <a:pPr lvl="1"/>
            <a:endParaRPr lang="en-US" dirty="0"/>
          </a:p>
          <a:p>
            <a:pPr lvl="1"/>
            <a:endParaRPr lang="en-US" dirty="0" smtClean="0"/>
          </a:p>
          <a:p>
            <a:pPr lvl="1"/>
            <a:endParaRPr lang="en-US" dirty="0"/>
          </a:p>
        </p:txBody>
      </p:sp>
      <p:sp>
        <p:nvSpPr>
          <p:cNvPr id="4" name="Rectangle 3"/>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764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solidFill>
                  <a:schemeClr val="tx2"/>
                </a:solidFill>
              </a:rPr>
              <a:t>Sample Problem </a:t>
            </a:r>
            <a:r>
              <a:rPr lang="en-US" dirty="0" smtClean="0">
                <a:solidFill>
                  <a:schemeClr val="tx2"/>
                </a:solidFill>
              </a:rPr>
              <a:t>#5</a:t>
            </a:r>
            <a:endParaRPr lang="en-US" dirty="0">
              <a:solidFill>
                <a:schemeClr val="tx2"/>
              </a:solidFill>
            </a:endParaRPr>
          </a:p>
        </p:txBody>
      </p:sp>
      <p:sp>
        <p:nvSpPr>
          <p:cNvPr id="3" name="Content Placeholder 2"/>
          <p:cNvSpPr>
            <a:spLocks noGrp="1"/>
          </p:cNvSpPr>
          <p:nvPr>
            <p:ph idx="1"/>
          </p:nvPr>
        </p:nvSpPr>
        <p:spPr>
          <a:xfrm>
            <a:off x="609600" y="1600200"/>
            <a:ext cx="7924800" cy="5029200"/>
          </a:xfrm>
        </p:spPr>
        <p:txBody>
          <a:bodyPr>
            <a:normAutofit fontScale="40000" lnSpcReduction="20000"/>
          </a:bodyPr>
          <a:lstStyle/>
          <a:p>
            <a:pPr marL="0" indent="0">
              <a:buNone/>
            </a:pPr>
            <a:r>
              <a:rPr lang="en-US" sz="5900" dirty="0" smtClean="0">
                <a:solidFill>
                  <a:schemeClr val="tx2"/>
                </a:solidFill>
              </a:rPr>
              <a:t>A water right owner has a water right for 3.0 acres of irrigation (duty is 4 feet per acre).  He wants to change the use to include 50 cattle.  How many acre-feet of water will he be able to divert after the change?  Assume the rate of depletion for irrigation is 53%.</a:t>
            </a:r>
          </a:p>
          <a:p>
            <a:endParaRPr lang="en-US" dirty="0">
              <a:solidFill>
                <a:schemeClr val="tx2"/>
              </a:solidFill>
            </a:endParaRPr>
          </a:p>
          <a:p>
            <a:pPr marL="457200" lvl="1" indent="0">
              <a:buNone/>
            </a:pPr>
            <a:r>
              <a:rPr lang="en-US" sz="4500" u="sng" dirty="0" smtClean="0">
                <a:solidFill>
                  <a:schemeClr val="tx2"/>
                </a:solidFill>
              </a:rPr>
              <a:t>Establish historic diversion and depletion</a:t>
            </a:r>
          </a:p>
          <a:p>
            <a:pPr marL="457200" lvl="1" indent="0">
              <a:buNone/>
            </a:pPr>
            <a:r>
              <a:rPr lang="en-US" sz="4500" dirty="0" smtClean="0">
                <a:solidFill>
                  <a:schemeClr val="tx2"/>
                </a:solidFill>
              </a:rPr>
              <a:t>	3.0 acres * duty of 4 = </a:t>
            </a:r>
            <a:r>
              <a:rPr lang="en-US" sz="4500" b="1" dirty="0" smtClean="0">
                <a:solidFill>
                  <a:schemeClr val="tx2"/>
                </a:solidFill>
              </a:rPr>
              <a:t>12.0 acre-feet </a:t>
            </a:r>
            <a:r>
              <a:rPr lang="en-US" sz="4500" dirty="0" smtClean="0">
                <a:solidFill>
                  <a:schemeClr val="tx2"/>
                </a:solidFill>
              </a:rPr>
              <a:t>(diversion)</a:t>
            </a:r>
          </a:p>
          <a:p>
            <a:pPr marL="457200" lvl="1" indent="0">
              <a:buNone/>
            </a:pPr>
            <a:r>
              <a:rPr lang="en-US" sz="4500" dirty="0" smtClean="0">
                <a:solidFill>
                  <a:schemeClr val="tx2"/>
                </a:solidFill>
              </a:rPr>
              <a:t>	12.0 acre-feet * 53% = </a:t>
            </a:r>
            <a:r>
              <a:rPr lang="en-US" sz="4500" b="1" dirty="0" smtClean="0">
                <a:solidFill>
                  <a:schemeClr val="tx2"/>
                </a:solidFill>
              </a:rPr>
              <a:t>6.36 acre-feet </a:t>
            </a:r>
            <a:r>
              <a:rPr lang="en-US" sz="4500" dirty="0" smtClean="0">
                <a:solidFill>
                  <a:schemeClr val="tx2"/>
                </a:solidFill>
              </a:rPr>
              <a:t>(depletion)</a:t>
            </a:r>
          </a:p>
          <a:p>
            <a:endParaRPr lang="en-US" sz="4500" dirty="0">
              <a:solidFill>
                <a:schemeClr val="tx2"/>
              </a:solidFill>
            </a:endParaRPr>
          </a:p>
          <a:p>
            <a:pPr marL="457200" lvl="1" indent="0">
              <a:buNone/>
            </a:pPr>
            <a:r>
              <a:rPr lang="en-US" sz="4500" u="sng" dirty="0" smtClean="0">
                <a:solidFill>
                  <a:schemeClr val="tx2"/>
                </a:solidFill>
              </a:rPr>
              <a:t>Figure proposed uses   </a:t>
            </a:r>
          </a:p>
          <a:p>
            <a:pPr marL="457200" lvl="1" indent="0">
              <a:buNone/>
            </a:pPr>
            <a:r>
              <a:rPr lang="en-US" sz="4500" dirty="0" smtClean="0">
                <a:solidFill>
                  <a:schemeClr val="tx2"/>
                </a:solidFill>
              </a:rPr>
              <a:t>	50 cattle * 0.028 acre-foot = 1.4 acre-feet (100% consumptive)</a:t>
            </a:r>
          </a:p>
          <a:p>
            <a:pPr marL="457200" lvl="1" indent="0">
              <a:buNone/>
            </a:pPr>
            <a:r>
              <a:rPr lang="en-US" sz="4500" dirty="0" smtClean="0">
                <a:solidFill>
                  <a:schemeClr val="tx2"/>
                </a:solidFill>
              </a:rPr>
              <a:t>	6.36 acre-feet – 1.4 acre-feet = 4.96 acre-feet depletion left</a:t>
            </a:r>
          </a:p>
          <a:p>
            <a:pPr marL="457200" lvl="1" indent="0">
              <a:buNone/>
            </a:pPr>
            <a:r>
              <a:rPr lang="en-US" sz="4500" dirty="0" smtClean="0">
                <a:solidFill>
                  <a:schemeClr val="tx2"/>
                </a:solidFill>
              </a:rPr>
              <a:t>	4.96 acre-feet  / 53% = 9.36 acre-feet remaining diversion</a:t>
            </a:r>
          </a:p>
          <a:p>
            <a:pPr marL="457200" lvl="1" indent="0">
              <a:buNone/>
            </a:pPr>
            <a:r>
              <a:rPr lang="en-US" sz="4500" dirty="0" smtClean="0">
                <a:solidFill>
                  <a:schemeClr val="tx2"/>
                </a:solidFill>
              </a:rPr>
              <a:t>	9.36 acre-feet / duty of 4 = 2.34 acres of irrigation</a:t>
            </a:r>
          </a:p>
          <a:p>
            <a:endParaRPr lang="en-US" sz="4500" dirty="0" smtClean="0">
              <a:solidFill>
                <a:schemeClr val="tx2"/>
              </a:solidFill>
            </a:endParaRPr>
          </a:p>
          <a:p>
            <a:pPr marL="457200" lvl="1" indent="0">
              <a:buNone/>
            </a:pPr>
            <a:r>
              <a:rPr lang="en-US" sz="4500" dirty="0" smtClean="0">
                <a:solidFill>
                  <a:schemeClr val="tx2"/>
                </a:solidFill>
              </a:rPr>
              <a:t>	1.4 acre-feet + 9.36 acre-feet = </a:t>
            </a:r>
            <a:r>
              <a:rPr lang="en-US" sz="4500" b="1" dirty="0" smtClean="0">
                <a:solidFill>
                  <a:schemeClr val="tx2"/>
                </a:solidFill>
              </a:rPr>
              <a:t>10.76 acre-feet of diversion</a:t>
            </a:r>
          </a:p>
          <a:p>
            <a:pPr marL="0" indent="0">
              <a:buNone/>
            </a:pPr>
            <a:endParaRPr lang="en-US" dirty="0" smtClean="0"/>
          </a:p>
          <a:p>
            <a:endParaRPr lang="en-US" dirty="0" smtClean="0"/>
          </a:p>
          <a:p>
            <a:endParaRPr lang="en-US" dirty="0" smtClean="0"/>
          </a:p>
          <a:p>
            <a:endParaRPr lang="en-US" dirty="0"/>
          </a:p>
        </p:txBody>
      </p:sp>
      <p:sp>
        <p:nvSpPr>
          <p:cNvPr id="4" name="Rectangle 3"/>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120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z="4000" dirty="0" smtClean="0">
                <a:solidFill>
                  <a:schemeClr val="tx2"/>
                </a:solidFill>
              </a:rPr>
              <a:t>Summary of Diversion and </a:t>
            </a:r>
            <a:br>
              <a:rPr lang="en-US" sz="4000" dirty="0" smtClean="0">
                <a:solidFill>
                  <a:schemeClr val="tx2"/>
                </a:solidFill>
              </a:rPr>
            </a:br>
            <a:r>
              <a:rPr lang="en-US" sz="4000" dirty="0" smtClean="0">
                <a:solidFill>
                  <a:schemeClr val="tx2"/>
                </a:solidFill>
              </a:rPr>
              <a:t>Depletion Limits</a:t>
            </a:r>
            <a:endParaRPr lang="en-US" sz="4000" dirty="0">
              <a:solidFill>
                <a:schemeClr val="tx2"/>
              </a:solidFill>
            </a:endParaRPr>
          </a:p>
        </p:txBody>
      </p:sp>
      <p:sp>
        <p:nvSpPr>
          <p:cNvPr id="3" name="Content Placeholder 2"/>
          <p:cNvSpPr>
            <a:spLocks noGrp="1"/>
          </p:cNvSpPr>
          <p:nvPr>
            <p:ph idx="1"/>
          </p:nvPr>
        </p:nvSpPr>
        <p:spPr/>
        <p:txBody>
          <a:bodyPr/>
          <a:lstStyle/>
          <a:p>
            <a:pPr marL="0" indent="0">
              <a:buNone/>
            </a:pPr>
            <a:endParaRPr lang="en-US" b="1" dirty="0" smtClean="0"/>
          </a:p>
          <a:p>
            <a:endParaRPr lang="en-US"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221527065"/>
              </p:ext>
            </p:extLst>
          </p:nvPr>
        </p:nvGraphicFramePr>
        <p:xfrm>
          <a:off x="990600" y="2209800"/>
          <a:ext cx="6934200" cy="1381760"/>
        </p:xfrm>
        <a:graphic>
          <a:graphicData uri="http://schemas.openxmlformats.org/drawingml/2006/table">
            <a:tbl>
              <a:tblPr firstRow="1" bandRow="1">
                <a:tableStyleId>{5C22544A-7EE6-4342-B048-85BDC9FD1C3A}</a:tableStyleId>
              </a:tblPr>
              <a:tblGrid>
                <a:gridCol w="2209800"/>
                <a:gridCol w="1676400"/>
                <a:gridCol w="1143000"/>
                <a:gridCol w="1905000"/>
              </a:tblGrid>
              <a:tr h="370840">
                <a:tc>
                  <a:txBody>
                    <a:bodyPr/>
                    <a:lstStyle/>
                    <a:p>
                      <a:r>
                        <a:rPr lang="en-US" dirty="0" smtClean="0"/>
                        <a:t>Historical</a:t>
                      </a:r>
                      <a:r>
                        <a:rPr lang="en-US" baseline="0" dirty="0" smtClean="0"/>
                        <a:t> Use</a:t>
                      </a:r>
                      <a:endParaRPr lang="en-US" dirty="0"/>
                    </a:p>
                  </a:txBody>
                  <a:tcPr/>
                </a:tc>
                <a:tc>
                  <a:txBody>
                    <a:bodyPr/>
                    <a:lstStyle/>
                    <a:p>
                      <a:r>
                        <a:rPr lang="en-US" dirty="0" smtClean="0"/>
                        <a:t>Diversion</a:t>
                      </a:r>
                      <a:endParaRPr lang="en-US" dirty="0"/>
                    </a:p>
                  </a:txBody>
                  <a:tcPr/>
                </a:tc>
                <a:tc>
                  <a:txBody>
                    <a:bodyPr/>
                    <a:lstStyle/>
                    <a:p>
                      <a:r>
                        <a:rPr lang="en-US" dirty="0" smtClean="0"/>
                        <a:t>Rate of Depletion</a:t>
                      </a:r>
                      <a:endParaRPr lang="en-US" dirty="0"/>
                    </a:p>
                  </a:txBody>
                  <a:tcPr/>
                </a:tc>
                <a:tc>
                  <a:txBody>
                    <a:bodyPr/>
                    <a:lstStyle/>
                    <a:p>
                      <a:r>
                        <a:rPr lang="en-US" dirty="0" smtClean="0"/>
                        <a:t>Amount of Depletion</a:t>
                      </a:r>
                      <a:endParaRPr lang="en-US" dirty="0"/>
                    </a:p>
                  </a:txBody>
                  <a:tcPr/>
                </a:tc>
              </a:tr>
              <a:tr h="370840">
                <a:tc>
                  <a:txBody>
                    <a:bodyPr/>
                    <a:lstStyle/>
                    <a:p>
                      <a:r>
                        <a:rPr lang="en-US" dirty="0" smtClean="0"/>
                        <a:t>Irrigation: 3.0 acres</a:t>
                      </a:r>
                      <a:endParaRPr lang="en-US" dirty="0"/>
                    </a:p>
                  </a:txBody>
                  <a:tcPr/>
                </a:tc>
                <a:tc>
                  <a:txBody>
                    <a:bodyPr/>
                    <a:lstStyle/>
                    <a:p>
                      <a:r>
                        <a:rPr lang="en-US" dirty="0" smtClean="0"/>
                        <a:t>12.0</a:t>
                      </a:r>
                      <a:r>
                        <a:rPr lang="en-US" baseline="0" dirty="0" smtClean="0"/>
                        <a:t> acre-feet</a:t>
                      </a:r>
                      <a:endParaRPr lang="en-US" dirty="0"/>
                    </a:p>
                  </a:txBody>
                  <a:tcPr/>
                </a:tc>
                <a:tc>
                  <a:txBody>
                    <a:bodyPr/>
                    <a:lstStyle/>
                    <a:p>
                      <a:r>
                        <a:rPr lang="en-US" dirty="0" smtClean="0"/>
                        <a:t>53%</a:t>
                      </a:r>
                      <a:endParaRPr lang="en-US" dirty="0"/>
                    </a:p>
                  </a:txBody>
                  <a:tcPr/>
                </a:tc>
                <a:tc>
                  <a:txBody>
                    <a:bodyPr/>
                    <a:lstStyle/>
                    <a:p>
                      <a:r>
                        <a:rPr lang="en-US" dirty="0" smtClean="0"/>
                        <a:t>6.36 acre-feet</a:t>
                      </a:r>
                      <a:endParaRPr lang="en-US" dirty="0"/>
                    </a:p>
                  </a:txBody>
                  <a:tcPr/>
                </a:tc>
              </a:tr>
              <a:tr h="370840">
                <a:tc>
                  <a:txBody>
                    <a:bodyPr/>
                    <a:lstStyle/>
                    <a:p>
                      <a:r>
                        <a:rPr lang="en-US" dirty="0" smtClean="0"/>
                        <a:t>Totals</a:t>
                      </a:r>
                      <a:endParaRPr lang="en-US" dirty="0"/>
                    </a:p>
                  </a:txBody>
                  <a:tcPr>
                    <a:solidFill>
                      <a:schemeClr val="accent5">
                        <a:lumMod val="60000"/>
                        <a:lumOff val="40000"/>
                      </a:schemeClr>
                    </a:solidFill>
                  </a:tcPr>
                </a:tc>
                <a:tc>
                  <a:txBody>
                    <a:bodyPr/>
                    <a:lstStyle/>
                    <a:p>
                      <a:r>
                        <a:rPr lang="en-US" dirty="0" smtClean="0"/>
                        <a:t>12.0 acre-feet</a:t>
                      </a:r>
                      <a:endParaRPr lang="en-US" dirty="0"/>
                    </a:p>
                  </a:txBody>
                  <a:tcPr>
                    <a:solidFill>
                      <a:schemeClr val="accent5">
                        <a:lumMod val="60000"/>
                        <a:lumOff val="40000"/>
                      </a:schemeClr>
                    </a:solidFill>
                  </a:tcPr>
                </a:tc>
                <a:tc>
                  <a:txBody>
                    <a:bodyPr/>
                    <a:lstStyle/>
                    <a:p>
                      <a:endParaRPr lang="en-US" dirty="0"/>
                    </a:p>
                  </a:txBody>
                  <a:tcPr>
                    <a:solidFill>
                      <a:schemeClr val="accent5">
                        <a:lumMod val="60000"/>
                        <a:lumOff val="40000"/>
                      </a:schemeClr>
                    </a:solidFill>
                  </a:tcPr>
                </a:tc>
                <a:tc>
                  <a:txBody>
                    <a:bodyPr/>
                    <a:lstStyle/>
                    <a:p>
                      <a:r>
                        <a:rPr lang="en-US" dirty="0" smtClean="0"/>
                        <a:t>6.36 acre-feet</a:t>
                      </a:r>
                      <a:endParaRPr lang="en-US" dirty="0"/>
                    </a:p>
                  </a:txBody>
                  <a:tcPr>
                    <a:solidFill>
                      <a:schemeClr val="accent5">
                        <a:lumMod val="60000"/>
                        <a:lumOff val="40000"/>
                      </a:schemeClr>
                    </a:solidFill>
                  </a:tcPr>
                </a:tc>
              </a:tr>
            </a:tbl>
          </a:graphicData>
        </a:graphic>
      </p:graphicFrame>
      <p:sp>
        <p:nvSpPr>
          <p:cNvPr id="6" name="Rectangle 5"/>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047366558"/>
              </p:ext>
            </p:extLst>
          </p:nvPr>
        </p:nvGraphicFramePr>
        <p:xfrm>
          <a:off x="990600" y="3962400"/>
          <a:ext cx="6934200" cy="1752600"/>
        </p:xfrm>
        <a:graphic>
          <a:graphicData uri="http://schemas.openxmlformats.org/drawingml/2006/table">
            <a:tbl>
              <a:tblPr firstRow="1" bandRow="1">
                <a:tableStyleId>{5C22544A-7EE6-4342-B048-85BDC9FD1C3A}</a:tableStyleId>
              </a:tblPr>
              <a:tblGrid>
                <a:gridCol w="2209800"/>
                <a:gridCol w="1676400"/>
                <a:gridCol w="1143000"/>
                <a:gridCol w="1905000"/>
              </a:tblGrid>
              <a:tr h="0">
                <a:tc>
                  <a:txBody>
                    <a:bodyPr/>
                    <a:lstStyle/>
                    <a:p>
                      <a:r>
                        <a:rPr lang="en-US" dirty="0" smtClean="0"/>
                        <a:t>Proposed Use</a:t>
                      </a:r>
                      <a:endParaRPr lang="en-US" dirty="0"/>
                    </a:p>
                  </a:txBody>
                  <a:tcPr/>
                </a:tc>
                <a:tc>
                  <a:txBody>
                    <a:bodyPr/>
                    <a:lstStyle/>
                    <a:p>
                      <a:r>
                        <a:rPr lang="en-US" dirty="0" smtClean="0"/>
                        <a:t>Diversion</a:t>
                      </a:r>
                      <a:endParaRPr lang="en-US" dirty="0"/>
                    </a:p>
                  </a:txBody>
                  <a:tcPr/>
                </a:tc>
                <a:tc>
                  <a:txBody>
                    <a:bodyPr/>
                    <a:lstStyle/>
                    <a:p>
                      <a:r>
                        <a:rPr lang="en-US" dirty="0" smtClean="0"/>
                        <a:t>Rate of Depletion</a:t>
                      </a:r>
                      <a:endParaRPr lang="en-US" dirty="0"/>
                    </a:p>
                  </a:txBody>
                  <a:tcPr/>
                </a:tc>
                <a:tc>
                  <a:txBody>
                    <a:bodyPr/>
                    <a:lstStyle/>
                    <a:p>
                      <a:r>
                        <a:rPr lang="en-US" dirty="0" smtClean="0"/>
                        <a:t>Amount of Depletion</a:t>
                      </a:r>
                      <a:endParaRPr lang="en-US" dirty="0"/>
                    </a:p>
                  </a:txBody>
                  <a:tcPr/>
                </a:tc>
              </a:tr>
              <a:tr h="370840">
                <a:tc>
                  <a:txBody>
                    <a:bodyPr/>
                    <a:lstStyle/>
                    <a:p>
                      <a:r>
                        <a:rPr lang="en-US" dirty="0" smtClean="0"/>
                        <a:t>Irrigation: 2.34 acres</a:t>
                      </a:r>
                      <a:endParaRPr lang="en-US" dirty="0"/>
                    </a:p>
                  </a:txBody>
                  <a:tcPr/>
                </a:tc>
                <a:tc>
                  <a:txBody>
                    <a:bodyPr/>
                    <a:lstStyle/>
                    <a:p>
                      <a:r>
                        <a:rPr lang="en-US" dirty="0" smtClean="0"/>
                        <a:t>9.36 acre-feet</a:t>
                      </a:r>
                      <a:endParaRPr lang="en-US" dirty="0"/>
                    </a:p>
                  </a:txBody>
                  <a:tcPr/>
                </a:tc>
                <a:tc>
                  <a:txBody>
                    <a:bodyPr/>
                    <a:lstStyle/>
                    <a:p>
                      <a:r>
                        <a:rPr lang="en-US" dirty="0" smtClean="0"/>
                        <a:t>53%</a:t>
                      </a:r>
                      <a:endParaRPr lang="en-US" dirty="0"/>
                    </a:p>
                  </a:txBody>
                  <a:tcPr/>
                </a:tc>
                <a:tc>
                  <a:txBody>
                    <a:bodyPr/>
                    <a:lstStyle/>
                    <a:p>
                      <a:r>
                        <a:rPr lang="en-US" dirty="0" smtClean="0"/>
                        <a:t>4.96 acre-feet</a:t>
                      </a:r>
                      <a:endParaRPr lang="en-US" dirty="0"/>
                    </a:p>
                  </a:txBody>
                  <a:tcPr/>
                </a:tc>
              </a:tr>
              <a:tr h="370840">
                <a:tc>
                  <a:txBody>
                    <a:bodyPr/>
                    <a:lstStyle/>
                    <a:p>
                      <a:r>
                        <a:rPr lang="en-US" dirty="0" smtClean="0"/>
                        <a:t>Livestock: 50 ELU</a:t>
                      </a:r>
                      <a:endParaRPr lang="en-US" dirty="0"/>
                    </a:p>
                  </a:txBody>
                  <a:tcPr/>
                </a:tc>
                <a:tc>
                  <a:txBody>
                    <a:bodyPr/>
                    <a:lstStyle/>
                    <a:p>
                      <a:r>
                        <a:rPr lang="en-US" dirty="0" smtClean="0"/>
                        <a:t>1.4 acre-feet</a:t>
                      </a:r>
                      <a:endParaRPr lang="en-US" dirty="0"/>
                    </a:p>
                  </a:txBody>
                  <a:tcPr/>
                </a:tc>
                <a:tc>
                  <a:txBody>
                    <a:bodyPr/>
                    <a:lstStyle/>
                    <a:p>
                      <a:r>
                        <a:rPr lang="en-US" dirty="0" smtClean="0"/>
                        <a:t>100%</a:t>
                      </a:r>
                      <a:endParaRPr lang="en-US" dirty="0"/>
                    </a:p>
                  </a:txBody>
                  <a:tcPr/>
                </a:tc>
                <a:tc>
                  <a:txBody>
                    <a:bodyPr/>
                    <a:lstStyle/>
                    <a:p>
                      <a:r>
                        <a:rPr lang="en-US" dirty="0" smtClean="0"/>
                        <a:t>1.4</a:t>
                      </a:r>
                      <a:r>
                        <a:rPr lang="en-US" baseline="0" dirty="0" smtClean="0"/>
                        <a:t> acre-feet</a:t>
                      </a:r>
                      <a:endParaRPr lang="en-US" dirty="0"/>
                    </a:p>
                  </a:txBody>
                  <a:tcPr/>
                </a:tc>
              </a:tr>
              <a:tr h="370840">
                <a:tc>
                  <a:txBody>
                    <a:bodyPr/>
                    <a:lstStyle/>
                    <a:p>
                      <a:r>
                        <a:rPr lang="en-US" dirty="0" smtClean="0"/>
                        <a:t>Totals</a:t>
                      </a:r>
                      <a:endParaRPr lang="en-US" dirty="0"/>
                    </a:p>
                  </a:txBody>
                  <a:tcPr>
                    <a:solidFill>
                      <a:schemeClr val="accent5">
                        <a:lumMod val="60000"/>
                        <a:lumOff val="40000"/>
                      </a:schemeClr>
                    </a:solidFill>
                  </a:tcPr>
                </a:tc>
                <a:tc>
                  <a:txBody>
                    <a:bodyPr/>
                    <a:lstStyle/>
                    <a:p>
                      <a:r>
                        <a:rPr lang="en-US" b="1" dirty="0" smtClean="0"/>
                        <a:t>10.76 acre-feet</a:t>
                      </a:r>
                      <a:endParaRPr lang="en-US" b="1" dirty="0"/>
                    </a:p>
                  </a:txBody>
                  <a:tcPr>
                    <a:solidFill>
                      <a:schemeClr val="accent5">
                        <a:lumMod val="60000"/>
                        <a:lumOff val="40000"/>
                      </a:schemeClr>
                    </a:solidFill>
                  </a:tcPr>
                </a:tc>
                <a:tc>
                  <a:txBody>
                    <a:bodyPr/>
                    <a:lstStyle/>
                    <a:p>
                      <a:endParaRPr lang="en-US" dirty="0"/>
                    </a:p>
                  </a:txBody>
                  <a:tcPr>
                    <a:solidFill>
                      <a:schemeClr val="accent5">
                        <a:lumMod val="60000"/>
                        <a:lumOff val="40000"/>
                      </a:schemeClr>
                    </a:solidFill>
                  </a:tcPr>
                </a:tc>
                <a:tc>
                  <a:txBody>
                    <a:bodyPr/>
                    <a:lstStyle/>
                    <a:p>
                      <a:r>
                        <a:rPr lang="en-US" b="1" dirty="0" smtClean="0"/>
                        <a:t>6.36 acre-feet</a:t>
                      </a:r>
                      <a:endParaRPr lang="en-US" b="1" dirty="0"/>
                    </a:p>
                  </a:txBody>
                  <a:tcPr>
                    <a:solidFill>
                      <a:schemeClr val="accent5">
                        <a:lumMod val="60000"/>
                        <a:lumOff val="40000"/>
                      </a:schemeClr>
                    </a:solidFill>
                  </a:tcPr>
                </a:tc>
              </a:tr>
            </a:tbl>
          </a:graphicData>
        </a:graphic>
      </p:graphicFrame>
    </p:spTree>
    <p:extLst>
      <p:ext uri="{BB962C8B-B14F-4D97-AF65-F5344CB8AC3E}">
        <p14:creationId xmlns:p14="http://schemas.microsoft.com/office/powerpoint/2010/main" val="307531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z="4000" dirty="0" smtClean="0">
                <a:solidFill>
                  <a:schemeClr val="tx2"/>
                </a:solidFill>
              </a:rPr>
              <a:t>Diversion Based Change Applications</a:t>
            </a:r>
            <a:endParaRPr lang="en-US" sz="4000" dirty="0">
              <a:solidFill>
                <a:schemeClr val="tx2"/>
              </a:solidFill>
            </a:endParaRPr>
          </a:p>
        </p:txBody>
      </p:sp>
      <p:sp>
        <p:nvSpPr>
          <p:cNvPr id="3" name="Content Placeholder 2"/>
          <p:cNvSpPr>
            <a:spLocks noGrp="1"/>
          </p:cNvSpPr>
          <p:nvPr>
            <p:ph idx="1"/>
          </p:nvPr>
        </p:nvSpPr>
        <p:spPr>
          <a:xfrm>
            <a:off x="457200" y="1600200"/>
            <a:ext cx="8001000" cy="5029200"/>
          </a:xfrm>
        </p:spPr>
        <p:txBody>
          <a:bodyPr>
            <a:normAutofit fontScale="85000" lnSpcReduction="20000"/>
          </a:bodyPr>
          <a:lstStyle/>
          <a:p>
            <a:pPr marL="0" indent="0">
              <a:buNone/>
            </a:pPr>
            <a:r>
              <a:rPr lang="en-US" sz="3800" dirty="0">
                <a:solidFill>
                  <a:schemeClr val="tx2"/>
                </a:solidFill>
              </a:rPr>
              <a:t> </a:t>
            </a:r>
            <a:r>
              <a:rPr lang="en-US" sz="3800" dirty="0" smtClean="0">
                <a:solidFill>
                  <a:schemeClr val="tx2"/>
                </a:solidFill>
              </a:rPr>
              <a:t>    </a:t>
            </a:r>
            <a:r>
              <a:rPr lang="en-US" sz="2800" dirty="0" smtClean="0">
                <a:solidFill>
                  <a:schemeClr val="tx2"/>
                </a:solidFill>
              </a:rPr>
              <a:t>Why it feels like a “haircut”</a:t>
            </a:r>
          </a:p>
          <a:p>
            <a:endParaRPr lang="en-US" b="1" dirty="0" smtClean="0"/>
          </a:p>
          <a:p>
            <a:endParaRPr lang="en-US" b="1"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pPr lvl="1"/>
            <a:endParaRPr lang="en-US" dirty="0" smtClean="0"/>
          </a:p>
          <a:p>
            <a:pPr marL="457200" lvl="1" indent="0">
              <a:buNone/>
            </a:pPr>
            <a:r>
              <a:rPr lang="en-US" dirty="0" smtClean="0">
                <a:solidFill>
                  <a:schemeClr val="tx2"/>
                </a:solidFill>
              </a:rPr>
              <a:t>In this scenario depletion is exceeded by 0.66 acre-foot</a:t>
            </a:r>
          </a:p>
        </p:txBody>
      </p:sp>
      <p:graphicFrame>
        <p:nvGraphicFramePr>
          <p:cNvPr id="4" name="Table 3"/>
          <p:cNvGraphicFramePr>
            <a:graphicFrameLocks noGrp="1"/>
          </p:cNvGraphicFramePr>
          <p:nvPr>
            <p:extLst>
              <p:ext uri="{D42A27DB-BD31-4B8C-83A1-F6EECF244321}">
                <p14:modId xmlns:p14="http://schemas.microsoft.com/office/powerpoint/2010/main" val="2436206357"/>
              </p:ext>
            </p:extLst>
          </p:nvPr>
        </p:nvGraphicFramePr>
        <p:xfrm>
          <a:off x="990600" y="2209800"/>
          <a:ext cx="6934200" cy="1381760"/>
        </p:xfrm>
        <a:graphic>
          <a:graphicData uri="http://schemas.openxmlformats.org/drawingml/2006/table">
            <a:tbl>
              <a:tblPr firstRow="1" bandRow="1">
                <a:tableStyleId>{5C22544A-7EE6-4342-B048-85BDC9FD1C3A}</a:tableStyleId>
              </a:tblPr>
              <a:tblGrid>
                <a:gridCol w="2209800"/>
                <a:gridCol w="1676400"/>
                <a:gridCol w="1143000"/>
                <a:gridCol w="1905000"/>
              </a:tblGrid>
              <a:tr h="370840">
                <a:tc>
                  <a:txBody>
                    <a:bodyPr/>
                    <a:lstStyle/>
                    <a:p>
                      <a:r>
                        <a:rPr lang="en-US" dirty="0" smtClean="0"/>
                        <a:t>Historical</a:t>
                      </a:r>
                      <a:r>
                        <a:rPr lang="en-US" baseline="0" dirty="0" smtClean="0"/>
                        <a:t> Use</a:t>
                      </a:r>
                      <a:endParaRPr lang="en-US" dirty="0"/>
                    </a:p>
                  </a:txBody>
                  <a:tcPr/>
                </a:tc>
                <a:tc>
                  <a:txBody>
                    <a:bodyPr/>
                    <a:lstStyle/>
                    <a:p>
                      <a:r>
                        <a:rPr lang="en-US" dirty="0" smtClean="0"/>
                        <a:t>Diversion</a:t>
                      </a:r>
                      <a:endParaRPr lang="en-US" dirty="0"/>
                    </a:p>
                  </a:txBody>
                  <a:tcPr/>
                </a:tc>
                <a:tc>
                  <a:txBody>
                    <a:bodyPr/>
                    <a:lstStyle/>
                    <a:p>
                      <a:r>
                        <a:rPr lang="en-US" dirty="0" smtClean="0"/>
                        <a:t>Rate of Depletion</a:t>
                      </a:r>
                      <a:endParaRPr lang="en-US" dirty="0"/>
                    </a:p>
                  </a:txBody>
                  <a:tcPr/>
                </a:tc>
                <a:tc>
                  <a:txBody>
                    <a:bodyPr/>
                    <a:lstStyle/>
                    <a:p>
                      <a:r>
                        <a:rPr lang="en-US" dirty="0" smtClean="0"/>
                        <a:t>Amount of Depletion</a:t>
                      </a:r>
                      <a:endParaRPr lang="en-US" dirty="0"/>
                    </a:p>
                  </a:txBody>
                  <a:tcPr/>
                </a:tc>
              </a:tr>
              <a:tr h="370840">
                <a:tc>
                  <a:txBody>
                    <a:bodyPr/>
                    <a:lstStyle/>
                    <a:p>
                      <a:r>
                        <a:rPr lang="en-US" dirty="0" smtClean="0"/>
                        <a:t>Irrigation: 3.0 acres</a:t>
                      </a:r>
                      <a:endParaRPr lang="en-US" dirty="0"/>
                    </a:p>
                  </a:txBody>
                  <a:tcPr/>
                </a:tc>
                <a:tc>
                  <a:txBody>
                    <a:bodyPr/>
                    <a:lstStyle/>
                    <a:p>
                      <a:r>
                        <a:rPr lang="en-US" dirty="0" smtClean="0"/>
                        <a:t>12.0</a:t>
                      </a:r>
                      <a:r>
                        <a:rPr lang="en-US" baseline="0" dirty="0" smtClean="0"/>
                        <a:t> acre-feet</a:t>
                      </a:r>
                      <a:endParaRPr lang="en-US" dirty="0"/>
                    </a:p>
                  </a:txBody>
                  <a:tcPr/>
                </a:tc>
                <a:tc>
                  <a:txBody>
                    <a:bodyPr/>
                    <a:lstStyle/>
                    <a:p>
                      <a:r>
                        <a:rPr lang="en-US" dirty="0" smtClean="0"/>
                        <a:t>53%</a:t>
                      </a:r>
                      <a:endParaRPr lang="en-US" dirty="0"/>
                    </a:p>
                  </a:txBody>
                  <a:tcPr/>
                </a:tc>
                <a:tc>
                  <a:txBody>
                    <a:bodyPr/>
                    <a:lstStyle/>
                    <a:p>
                      <a:r>
                        <a:rPr lang="en-US" dirty="0" smtClean="0"/>
                        <a:t>6.36 acre-feet</a:t>
                      </a:r>
                      <a:endParaRPr lang="en-US" dirty="0"/>
                    </a:p>
                  </a:txBody>
                  <a:tcPr/>
                </a:tc>
              </a:tr>
              <a:tr h="370840">
                <a:tc>
                  <a:txBody>
                    <a:bodyPr/>
                    <a:lstStyle/>
                    <a:p>
                      <a:r>
                        <a:rPr lang="en-US" dirty="0" smtClean="0"/>
                        <a:t>Totals</a:t>
                      </a:r>
                      <a:endParaRPr lang="en-US" dirty="0"/>
                    </a:p>
                  </a:txBody>
                  <a:tcPr>
                    <a:solidFill>
                      <a:schemeClr val="accent5">
                        <a:lumMod val="60000"/>
                        <a:lumOff val="40000"/>
                      </a:schemeClr>
                    </a:solidFill>
                  </a:tcPr>
                </a:tc>
                <a:tc>
                  <a:txBody>
                    <a:bodyPr/>
                    <a:lstStyle/>
                    <a:p>
                      <a:r>
                        <a:rPr lang="en-US" dirty="0" smtClean="0"/>
                        <a:t>12.0 acre-feet</a:t>
                      </a:r>
                      <a:endParaRPr lang="en-US" dirty="0"/>
                    </a:p>
                  </a:txBody>
                  <a:tcPr>
                    <a:solidFill>
                      <a:schemeClr val="accent5">
                        <a:lumMod val="60000"/>
                        <a:lumOff val="40000"/>
                      </a:schemeClr>
                    </a:solidFill>
                  </a:tcPr>
                </a:tc>
                <a:tc>
                  <a:txBody>
                    <a:bodyPr/>
                    <a:lstStyle/>
                    <a:p>
                      <a:endParaRPr lang="en-US" dirty="0"/>
                    </a:p>
                  </a:txBody>
                  <a:tcPr>
                    <a:solidFill>
                      <a:schemeClr val="accent5">
                        <a:lumMod val="60000"/>
                        <a:lumOff val="40000"/>
                      </a:schemeClr>
                    </a:solidFill>
                  </a:tcPr>
                </a:tc>
                <a:tc>
                  <a:txBody>
                    <a:bodyPr/>
                    <a:lstStyle/>
                    <a:p>
                      <a:r>
                        <a:rPr lang="en-US" dirty="0" smtClean="0"/>
                        <a:t>6.36 acre-feet</a:t>
                      </a:r>
                      <a:endParaRPr lang="en-US" dirty="0"/>
                    </a:p>
                  </a:txBody>
                  <a:tcPr>
                    <a:solidFill>
                      <a:schemeClr val="accent5">
                        <a:lumMod val="60000"/>
                        <a:lumOff val="40000"/>
                      </a:schemeClr>
                    </a:solidFill>
                  </a:tcPr>
                </a:tc>
              </a:tr>
            </a:tbl>
          </a:graphicData>
        </a:graphic>
      </p:graphicFrame>
      <p:sp>
        <p:nvSpPr>
          <p:cNvPr id="7" name="Oval 6"/>
          <p:cNvSpPr/>
          <p:nvPr/>
        </p:nvSpPr>
        <p:spPr>
          <a:xfrm>
            <a:off x="5943600" y="3200400"/>
            <a:ext cx="1676400" cy="381000"/>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9" name="Rectangle 8"/>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753596147"/>
              </p:ext>
            </p:extLst>
          </p:nvPr>
        </p:nvGraphicFramePr>
        <p:xfrm>
          <a:off x="990600" y="3962400"/>
          <a:ext cx="6934200" cy="1752600"/>
        </p:xfrm>
        <a:graphic>
          <a:graphicData uri="http://schemas.openxmlformats.org/drawingml/2006/table">
            <a:tbl>
              <a:tblPr firstRow="1" bandRow="1">
                <a:tableStyleId>{5C22544A-7EE6-4342-B048-85BDC9FD1C3A}</a:tableStyleId>
              </a:tblPr>
              <a:tblGrid>
                <a:gridCol w="2209800"/>
                <a:gridCol w="1676400"/>
                <a:gridCol w="1143000"/>
                <a:gridCol w="1905000"/>
              </a:tblGrid>
              <a:tr h="0">
                <a:tc>
                  <a:txBody>
                    <a:bodyPr/>
                    <a:lstStyle/>
                    <a:p>
                      <a:r>
                        <a:rPr lang="en-US" dirty="0" smtClean="0"/>
                        <a:t>Proposed Use</a:t>
                      </a:r>
                      <a:endParaRPr lang="en-US" dirty="0"/>
                    </a:p>
                  </a:txBody>
                  <a:tcPr/>
                </a:tc>
                <a:tc>
                  <a:txBody>
                    <a:bodyPr/>
                    <a:lstStyle/>
                    <a:p>
                      <a:r>
                        <a:rPr lang="en-US" dirty="0" smtClean="0"/>
                        <a:t>Diversion</a:t>
                      </a:r>
                      <a:endParaRPr lang="en-US" dirty="0"/>
                    </a:p>
                  </a:txBody>
                  <a:tcPr/>
                </a:tc>
                <a:tc>
                  <a:txBody>
                    <a:bodyPr/>
                    <a:lstStyle/>
                    <a:p>
                      <a:r>
                        <a:rPr lang="en-US" dirty="0" smtClean="0"/>
                        <a:t>Rate of Depletion</a:t>
                      </a:r>
                      <a:endParaRPr lang="en-US" dirty="0"/>
                    </a:p>
                  </a:txBody>
                  <a:tcPr/>
                </a:tc>
                <a:tc>
                  <a:txBody>
                    <a:bodyPr/>
                    <a:lstStyle/>
                    <a:p>
                      <a:r>
                        <a:rPr lang="en-US" dirty="0" smtClean="0"/>
                        <a:t>Amount of Depletion</a:t>
                      </a:r>
                      <a:endParaRPr lang="en-US" dirty="0"/>
                    </a:p>
                  </a:txBody>
                  <a:tcPr/>
                </a:tc>
              </a:tr>
              <a:tr h="370840">
                <a:tc>
                  <a:txBody>
                    <a:bodyPr/>
                    <a:lstStyle/>
                    <a:p>
                      <a:r>
                        <a:rPr lang="en-US" dirty="0" smtClean="0"/>
                        <a:t>Irrigation: 2.65 acres</a:t>
                      </a:r>
                      <a:endParaRPr lang="en-US" dirty="0"/>
                    </a:p>
                  </a:txBody>
                  <a:tcPr/>
                </a:tc>
                <a:tc>
                  <a:txBody>
                    <a:bodyPr/>
                    <a:lstStyle/>
                    <a:p>
                      <a:r>
                        <a:rPr lang="en-US" dirty="0" smtClean="0"/>
                        <a:t>10.6 acre-feet</a:t>
                      </a:r>
                      <a:endParaRPr lang="en-US" dirty="0"/>
                    </a:p>
                  </a:txBody>
                  <a:tcPr/>
                </a:tc>
                <a:tc>
                  <a:txBody>
                    <a:bodyPr/>
                    <a:lstStyle/>
                    <a:p>
                      <a:r>
                        <a:rPr lang="en-US" dirty="0" smtClean="0"/>
                        <a:t>53%</a:t>
                      </a:r>
                      <a:endParaRPr lang="en-US" dirty="0"/>
                    </a:p>
                  </a:txBody>
                  <a:tcPr/>
                </a:tc>
                <a:tc>
                  <a:txBody>
                    <a:bodyPr/>
                    <a:lstStyle/>
                    <a:p>
                      <a:r>
                        <a:rPr lang="en-US" dirty="0" smtClean="0"/>
                        <a:t>5.62 acre-feet</a:t>
                      </a:r>
                      <a:endParaRPr lang="en-US" dirty="0"/>
                    </a:p>
                  </a:txBody>
                  <a:tcPr/>
                </a:tc>
              </a:tr>
              <a:tr h="370840">
                <a:tc>
                  <a:txBody>
                    <a:bodyPr/>
                    <a:lstStyle/>
                    <a:p>
                      <a:r>
                        <a:rPr lang="en-US" dirty="0" smtClean="0"/>
                        <a:t>Livestock: 50 ELU</a:t>
                      </a:r>
                      <a:endParaRPr lang="en-US" dirty="0"/>
                    </a:p>
                  </a:txBody>
                  <a:tcPr/>
                </a:tc>
                <a:tc>
                  <a:txBody>
                    <a:bodyPr/>
                    <a:lstStyle/>
                    <a:p>
                      <a:r>
                        <a:rPr lang="en-US" dirty="0" smtClean="0"/>
                        <a:t>1.4 acre-feet</a:t>
                      </a:r>
                      <a:endParaRPr lang="en-US" dirty="0"/>
                    </a:p>
                  </a:txBody>
                  <a:tcPr/>
                </a:tc>
                <a:tc>
                  <a:txBody>
                    <a:bodyPr/>
                    <a:lstStyle/>
                    <a:p>
                      <a:r>
                        <a:rPr lang="en-US" dirty="0" smtClean="0"/>
                        <a:t>100%</a:t>
                      </a:r>
                      <a:endParaRPr lang="en-US" dirty="0"/>
                    </a:p>
                  </a:txBody>
                  <a:tcPr/>
                </a:tc>
                <a:tc>
                  <a:txBody>
                    <a:bodyPr/>
                    <a:lstStyle/>
                    <a:p>
                      <a:r>
                        <a:rPr lang="en-US" dirty="0" smtClean="0"/>
                        <a:t>1.4</a:t>
                      </a:r>
                      <a:r>
                        <a:rPr lang="en-US" baseline="0" dirty="0" smtClean="0"/>
                        <a:t> acre-feet</a:t>
                      </a:r>
                      <a:endParaRPr lang="en-US" dirty="0"/>
                    </a:p>
                  </a:txBody>
                  <a:tcPr/>
                </a:tc>
              </a:tr>
              <a:tr h="370840">
                <a:tc>
                  <a:txBody>
                    <a:bodyPr/>
                    <a:lstStyle/>
                    <a:p>
                      <a:r>
                        <a:rPr lang="en-US" dirty="0" smtClean="0"/>
                        <a:t>Totals</a:t>
                      </a:r>
                      <a:endParaRPr lang="en-US" dirty="0"/>
                    </a:p>
                  </a:txBody>
                  <a:tcPr>
                    <a:solidFill>
                      <a:schemeClr val="accent5">
                        <a:lumMod val="60000"/>
                        <a:lumOff val="40000"/>
                      </a:schemeClr>
                    </a:solidFill>
                  </a:tcPr>
                </a:tc>
                <a:tc>
                  <a:txBody>
                    <a:bodyPr/>
                    <a:lstStyle/>
                    <a:p>
                      <a:r>
                        <a:rPr lang="en-US" b="1" dirty="0" smtClean="0"/>
                        <a:t>12.0 acre-feet</a:t>
                      </a:r>
                      <a:endParaRPr lang="en-US" b="1" dirty="0"/>
                    </a:p>
                  </a:txBody>
                  <a:tcPr>
                    <a:solidFill>
                      <a:schemeClr val="accent5">
                        <a:lumMod val="60000"/>
                        <a:lumOff val="40000"/>
                      </a:schemeClr>
                    </a:solidFill>
                  </a:tcPr>
                </a:tc>
                <a:tc>
                  <a:txBody>
                    <a:bodyPr/>
                    <a:lstStyle/>
                    <a:p>
                      <a:endParaRPr lang="en-US" dirty="0"/>
                    </a:p>
                  </a:txBody>
                  <a:tcPr>
                    <a:solidFill>
                      <a:schemeClr val="accent5">
                        <a:lumMod val="60000"/>
                        <a:lumOff val="40000"/>
                      </a:schemeClr>
                    </a:solidFill>
                  </a:tcPr>
                </a:tc>
                <a:tc>
                  <a:txBody>
                    <a:bodyPr/>
                    <a:lstStyle/>
                    <a:p>
                      <a:r>
                        <a:rPr lang="en-US" b="1" dirty="0" smtClean="0"/>
                        <a:t>7.02 acre-feet</a:t>
                      </a:r>
                      <a:endParaRPr lang="en-US" b="1" dirty="0"/>
                    </a:p>
                  </a:txBody>
                  <a:tcPr>
                    <a:solidFill>
                      <a:schemeClr val="accent5">
                        <a:lumMod val="60000"/>
                        <a:lumOff val="40000"/>
                      </a:schemeClr>
                    </a:solidFill>
                  </a:tcPr>
                </a:tc>
              </a:tr>
            </a:tbl>
          </a:graphicData>
        </a:graphic>
      </p:graphicFrame>
      <p:sp>
        <p:nvSpPr>
          <p:cNvPr id="8" name="Oval 7"/>
          <p:cNvSpPr/>
          <p:nvPr/>
        </p:nvSpPr>
        <p:spPr>
          <a:xfrm>
            <a:off x="5943600" y="5334000"/>
            <a:ext cx="1676400" cy="381000"/>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9792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G:\_WRT Photo Contests (all years)\2011 WRT Photo Contest\Water at Work_20.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0440" t="-1" b="11411"/>
          <a:stretch/>
        </p:blipFill>
        <p:spPr bwMode="auto">
          <a:xfrm>
            <a:off x="-68707" y="0"/>
            <a:ext cx="924466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76200" y="685800"/>
            <a:ext cx="8382000" cy="1362075"/>
          </a:xfrm>
        </p:spPr>
        <p:txBody>
          <a:bodyPr/>
          <a:lstStyle/>
          <a:p>
            <a:r>
              <a:rPr lang="en-US" sz="3600" dirty="0" smtClean="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Making an Application Map</a:t>
            </a:r>
            <a:endParaRPr lang="en-US" sz="3600" dirty="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60723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ocuments and Settings\Administrator\Desktop\Photo Contests\Images\Water Rights\Scenic\Chuck Williamson\escalante.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
                    </a14:imgEffect>
                    <a14:imgEffect>
                      <a14:colorTemperature colorTemp="5900"/>
                    </a14:imgEffect>
                    <a14:imgEffect>
                      <a14:saturation sat="120000"/>
                    </a14:imgEffect>
                    <a14:imgEffect>
                      <a14:brightnessContrast bright="-4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304800" y="457200"/>
            <a:ext cx="7772400" cy="1971675"/>
          </a:xfrm>
        </p:spPr>
        <p:txBody>
          <a:bodyPr/>
          <a:lstStyle/>
          <a:p>
            <a:r>
              <a:rPr lang="en-US" sz="3600"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Policy By Area</a:t>
            </a:r>
            <a:endParaRPr lang="en-US" sz="3600"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Text Placeholder 1"/>
          <p:cNvSpPr>
            <a:spLocks noGrp="1"/>
          </p:cNvSpPr>
          <p:nvPr>
            <p:ph type="body" idx="1"/>
          </p:nvPr>
        </p:nvSpPr>
        <p:spPr>
          <a:xfrm>
            <a:off x="304800" y="304800"/>
            <a:ext cx="7772400" cy="304800"/>
          </a:xfrm>
        </p:spPr>
        <p:txBody>
          <a:bodyPr/>
          <a:lstStyle/>
          <a:p>
            <a:r>
              <a:rPr lang="en-US" i="1" dirty="0" smtClean="0">
                <a:solidFill>
                  <a:schemeClr val="bg2"/>
                </a:solidFill>
                <a:effectLst>
                  <a:outerShdw blurRad="38100" dist="38100" dir="2700000" algn="tl">
                    <a:srgbClr val="000000">
                      <a:alpha val="43137"/>
                    </a:srgbClr>
                  </a:outerShdw>
                </a:effectLst>
              </a:rPr>
              <a:t>Water Right</a:t>
            </a:r>
            <a:endParaRPr lang="en-US" i="1"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079128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p:nvPr>
        </p:nvSpPr>
        <p:spPr/>
        <p:txBody>
          <a:bodyPr>
            <a:noAutofit/>
          </a:bodyPr>
          <a:lstStyle/>
          <a:p>
            <a:r>
              <a:rPr lang="en-US" sz="4000" dirty="0" smtClean="0">
                <a:solidFill>
                  <a:schemeClr val="tx2"/>
                </a:solidFill>
              </a:rPr>
              <a:t>Using the Division’s Website </a:t>
            </a:r>
            <a:br>
              <a:rPr lang="en-US" sz="4000" dirty="0" smtClean="0">
                <a:solidFill>
                  <a:schemeClr val="tx2"/>
                </a:solidFill>
              </a:rPr>
            </a:br>
            <a:r>
              <a:rPr lang="en-US" sz="4000" dirty="0" smtClean="0">
                <a:solidFill>
                  <a:schemeClr val="tx2"/>
                </a:solidFill>
              </a:rPr>
              <a:t>to Get a Point of Diversion (POD)</a:t>
            </a:r>
            <a:endParaRPr lang="en-US" sz="4000" dirty="0">
              <a:solidFill>
                <a:schemeClr val="tx2"/>
              </a:solidFill>
            </a:endParaRPr>
          </a:p>
        </p:txBody>
      </p:sp>
      <p:sp>
        <p:nvSpPr>
          <p:cNvPr id="5" name="Content Placeholder 4"/>
          <p:cNvSpPr>
            <a:spLocks noGrp="1"/>
          </p:cNvSpPr>
          <p:nvPr>
            <p:ph sz="half" idx="1"/>
          </p:nvPr>
        </p:nvSpPr>
        <p:spPr>
          <a:xfrm>
            <a:off x="533400" y="1981200"/>
            <a:ext cx="4343400" cy="4457145"/>
          </a:xfrm>
        </p:spPr>
        <p:txBody>
          <a:bodyPr>
            <a:normAutofit/>
          </a:bodyPr>
          <a:lstStyle/>
          <a:p>
            <a:r>
              <a:rPr lang="en-US" dirty="0" smtClean="0">
                <a:solidFill>
                  <a:schemeClr val="tx2"/>
                </a:solidFill>
              </a:rPr>
              <a:t>Be able to locate the property from an aerial map.</a:t>
            </a:r>
          </a:p>
          <a:p>
            <a:endParaRPr lang="en-US" dirty="0">
              <a:solidFill>
                <a:schemeClr val="tx2"/>
              </a:solidFill>
            </a:endParaRPr>
          </a:p>
          <a:p>
            <a:r>
              <a:rPr lang="en-US" dirty="0" smtClean="0">
                <a:solidFill>
                  <a:schemeClr val="tx2"/>
                </a:solidFill>
              </a:rPr>
              <a:t>Know the approximate location where the well or point of diversion will be located</a:t>
            </a:r>
          </a:p>
          <a:p>
            <a:endParaRPr lang="en-US" dirty="0" smtClean="0"/>
          </a:p>
        </p:txBody>
      </p:sp>
      <p:pic>
        <p:nvPicPr>
          <p:cNvPr id="5122" name="Picture 2" descr="G:\2013 WRT Photo Contest\Staff Favorite\10.BurrTrail.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b="18010"/>
          <a:stretch/>
        </p:blipFill>
        <p:spPr bwMode="auto">
          <a:xfrm>
            <a:off x="5105400" y="1793770"/>
            <a:ext cx="3776524" cy="4644575"/>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5167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Application Map Wizard</a:t>
            </a:r>
            <a:endParaRPr lang="en-US" dirty="0">
              <a:solidFill>
                <a:schemeClr val="tx2"/>
              </a:solidFill>
            </a:endParaRPr>
          </a:p>
        </p:txBody>
      </p:sp>
      <p:sp>
        <p:nvSpPr>
          <p:cNvPr id="3" name="Content Placeholder 2"/>
          <p:cNvSpPr>
            <a:spLocks noGrp="1"/>
          </p:cNvSpPr>
          <p:nvPr>
            <p:ph sz="half" idx="1"/>
          </p:nvPr>
        </p:nvSpPr>
        <p:spPr>
          <a:xfrm>
            <a:off x="457200" y="1600200"/>
            <a:ext cx="8305800" cy="5010380"/>
          </a:xfrm>
        </p:spPr>
        <p:txBody>
          <a:bodyPr>
            <a:normAutofit/>
          </a:bodyPr>
          <a:lstStyle/>
          <a:p>
            <a:r>
              <a:rPr lang="en-US" dirty="0" smtClean="0">
                <a:solidFill>
                  <a:schemeClr val="tx2"/>
                </a:solidFill>
              </a:rPr>
              <a:t>Access from the application/form link on the Division’s Website.</a:t>
            </a:r>
          </a:p>
          <a:p>
            <a:endParaRPr lang="en-US" dirty="0" smtClean="0">
              <a:solidFill>
                <a:schemeClr val="tx2"/>
              </a:solidFill>
            </a:endParaRPr>
          </a:p>
          <a:p>
            <a:r>
              <a:rPr lang="en-US" dirty="0" smtClean="0">
                <a:solidFill>
                  <a:schemeClr val="tx2"/>
                </a:solidFill>
              </a:rPr>
              <a:t>Allows a user to select a point of diversion and place of use from an aerial photo and print a map to accompany an application.</a:t>
            </a:r>
          </a:p>
          <a:p>
            <a:endParaRPr lang="en-US" dirty="0" smtClean="0">
              <a:solidFill>
                <a:schemeClr val="tx2"/>
              </a:solidFill>
            </a:endParaRPr>
          </a:p>
          <a:p>
            <a:r>
              <a:rPr lang="en-US" dirty="0" smtClean="0">
                <a:solidFill>
                  <a:schemeClr val="tx2"/>
                </a:solidFill>
              </a:rPr>
              <a:t>Can be generated with signature lines.</a:t>
            </a:r>
          </a:p>
          <a:p>
            <a:endParaRPr lang="en-US" dirty="0" smtClean="0">
              <a:solidFill>
                <a:schemeClr val="tx2"/>
              </a:solidFill>
            </a:endParaRPr>
          </a:p>
          <a:p>
            <a:r>
              <a:rPr lang="en-US" dirty="0" smtClean="0">
                <a:solidFill>
                  <a:schemeClr val="tx2"/>
                </a:solidFill>
              </a:rPr>
              <a:t>Not acceptable as a proof map.</a:t>
            </a:r>
          </a:p>
          <a:p>
            <a:endParaRPr lang="en-US" dirty="0"/>
          </a:p>
        </p:txBody>
      </p:sp>
      <p:sp>
        <p:nvSpPr>
          <p:cNvPr id="4" name="Rectangle 3"/>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634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944562"/>
          </a:xfrm>
        </p:spPr>
        <p:txBody>
          <a:bodyPr/>
          <a:lstStyle/>
          <a:p>
            <a:r>
              <a:rPr lang="en-US" dirty="0" smtClean="0">
                <a:solidFill>
                  <a:schemeClr val="tx2"/>
                </a:solidFill>
              </a:rPr>
              <a:t>Sample Application Map</a:t>
            </a:r>
            <a:endParaRPr lang="en-US" dirty="0">
              <a:solidFill>
                <a:schemeClr val="tx2"/>
              </a:solidFill>
            </a:endParaRPr>
          </a:p>
        </p:txBody>
      </p:sp>
      <p:pic>
        <p:nvPicPr>
          <p:cNvPr id="7" name="Picture 4"/>
          <p:cNvPicPr>
            <a:picLocks noGrp="1" noChangeAspect="1" noChangeArrowheads="1"/>
          </p:cNvPicPr>
          <p:nvPr>
            <p:ph sz="half" idx="1"/>
          </p:nvPr>
        </p:nvPicPr>
        <p:blipFill rotWithShape="1">
          <a:blip r:embed="rId4">
            <a:extLst>
              <a:ext uri="{28A0092B-C50C-407E-A947-70E740481C1C}">
                <a14:useLocalDpi xmlns:a14="http://schemas.microsoft.com/office/drawing/2010/main" val="0"/>
              </a:ext>
            </a:extLst>
          </a:blip>
          <a:srcRect l="3644" r="3525"/>
          <a:stretch/>
        </p:blipFill>
        <p:spPr bwMode="auto">
          <a:xfrm>
            <a:off x="734563" y="1361213"/>
            <a:ext cx="7579840" cy="5145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635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z="4000" dirty="0" smtClean="0">
                <a:solidFill>
                  <a:schemeClr val="tx2"/>
                </a:solidFill>
              </a:rPr>
              <a:t>Researching with Map Search (ESRI)</a:t>
            </a:r>
            <a:endParaRPr lang="en-US" sz="4000" dirty="0">
              <a:solidFill>
                <a:schemeClr val="tx2"/>
              </a:solidFill>
            </a:endParaRPr>
          </a:p>
        </p:txBody>
      </p:sp>
      <p:pic>
        <p:nvPicPr>
          <p:cNvPr id="1026" name="Picture 2"/>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483468" y="1600200"/>
            <a:ext cx="3986063" cy="4525963"/>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479323" y="5999079"/>
            <a:ext cx="3991897" cy="523220"/>
          </a:xfrm>
          <a:prstGeom prst="rect">
            <a:avLst/>
          </a:prstGeom>
          <a:solidFill>
            <a:schemeClr val="accent1"/>
          </a:solidFill>
          <a:ln>
            <a:solidFill>
              <a:schemeClr val="accent1"/>
            </a:solidFill>
          </a:ln>
        </p:spPr>
        <p:txBody>
          <a:bodyPr wrap="square" rtlCol="0">
            <a:spAutoFit/>
          </a:bodyPr>
          <a:lstStyle/>
          <a:p>
            <a:pPr algn="ctr"/>
            <a:r>
              <a:rPr lang="en-US" sz="2800" dirty="0" smtClean="0"/>
              <a:t>Ranges on Aerial</a:t>
            </a:r>
            <a:endParaRPr lang="en-US" sz="2800" dirty="0"/>
          </a:p>
        </p:txBody>
      </p:sp>
      <p:sp>
        <p:nvSpPr>
          <p:cNvPr id="4" name="5-Point Star 3"/>
          <p:cNvSpPr/>
          <p:nvPr/>
        </p:nvSpPr>
        <p:spPr>
          <a:xfrm>
            <a:off x="2475272" y="3467100"/>
            <a:ext cx="228600" cy="228600"/>
          </a:xfrm>
          <a:prstGeom prst="star5">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8" name="Rectangle 7"/>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800600" y="1600200"/>
            <a:ext cx="3812210" cy="4525963"/>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4800600" y="6006452"/>
            <a:ext cx="3810000" cy="523220"/>
          </a:xfrm>
          <a:prstGeom prst="rect">
            <a:avLst/>
          </a:prstGeom>
          <a:solidFill>
            <a:schemeClr val="accent1"/>
          </a:solidFill>
          <a:ln>
            <a:solidFill>
              <a:schemeClr val="accent1"/>
            </a:solidFill>
          </a:ln>
        </p:spPr>
        <p:txBody>
          <a:bodyPr wrap="square" rtlCol="0">
            <a:spAutoFit/>
          </a:bodyPr>
          <a:lstStyle/>
          <a:p>
            <a:pPr algn="ctr"/>
            <a:r>
              <a:rPr lang="en-US" sz="2800" dirty="0" smtClean="0"/>
              <a:t>Sections on Topo</a:t>
            </a:r>
            <a:endParaRPr lang="en-US" sz="2800" dirty="0"/>
          </a:p>
        </p:txBody>
      </p:sp>
    </p:spTree>
    <p:extLst>
      <p:ext uri="{BB962C8B-B14F-4D97-AF65-F5344CB8AC3E}">
        <p14:creationId xmlns:p14="http://schemas.microsoft.com/office/powerpoint/2010/main" val="360429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Layers and Search Tools</a:t>
            </a:r>
            <a:endParaRPr lang="en-US" dirty="0">
              <a:solidFill>
                <a:schemeClr val="tx2"/>
              </a:solidFill>
            </a:endParaRPr>
          </a:p>
        </p:txBody>
      </p:sp>
      <p:pic>
        <p:nvPicPr>
          <p:cNvPr id="2050" name="Picture 2"/>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457200" y="1752600"/>
            <a:ext cx="4030262" cy="4525963"/>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853709" y="1437968"/>
            <a:ext cx="3833091" cy="4724400"/>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10"/>
          <p:cNvPicPr/>
          <p:nvPr/>
        </p:nvPicPr>
        <p:blipFill rotWithShape="1">
          <a:blip r:embed="rId6"/>
          <a:srcRect l="71006" t="19419" r="888" b="38785"/>
          <a:stretch/>
        </p:blipFill>
        <p:spPr bwMode="auto">
          <a:xfrm>
            <a:off x="4800600" y="1420762"/>
            <a:ext cx="3886200" cy="4724400"/>
          </a:xfrm>
          <a:prstGeom prst="rect">
            <a:avLst/>
          </a:prstGeom>
          <a:ln>
            <a:solidFill>
              <a:schemeClr val="tx1">
                <a:lumMod val="50000"/>
                <a:lumOff val="50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3001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_WRT Photo Contests (all years)\2015 WRT Photo Contest\48. The Wall of Fall.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12000"/>
                    </a14:imgEffect>
                    <a14:imgEffect>
                      <a14:colorTemperature colorTemp="5300"/>
                    </a14:imgEffect>
                    <a14:imgEffect>
                      <a14:saturation sat="115000"/>
                    </a14:imgEffect>
                    <a14:imgEffect>
                      <a14:brightnessContrast bright="5000" contrast="1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3400" y="4191000"/>
            <a:ext cx="7772400" cy="1362075"/>
          </a:xfrm>
        </p:spPr>
        <p:txBody>
          <a:bodyPr/>
          <a:lstStyle/>
          <a:p>
            <a:r>
              <a:rPr lang="en-US" sz="3600"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Summary and Wrap-Up</a:t>
            </a:r>
            <a:endParaRPr lang="en-US" sz="3600"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2265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p:txBody>
          <a:bodyPr/>
          <a:lstStyle/>
          <a:p>
            <a:r>
              <a:rPr lang="en-US" dirty="0" smtClean="0">
                <a:solidFill>
                  <a:schemeClr val="tx2"/>
                </a:solidFill>
              </a:rPr>
              <a:t>Topics Covered</a:t>
            </a:r>
            <a:endParaRPr lang="en-US" dirty="0">
              <a:solidFill>
                <a:schemeClr val="tx2"/>
              </a:solidFill>
            </a:endParaRPr>
          </a:p>
        </p:txBody>
      </p:sp>
      <p:sp>
        <p:nvSpPr>
          <p:cNvPr id="7" name="Content Placeholder 6"/>
          <p:cNvSpPr>
            <a:spLocks noGrp="1"/>
          </p:cNvSpPr>
          <p:nvPr>
            <p:ph sz="half" idx="1"/>
          </p:nvPr>
        </p:nvSpPr>
        <p:spPr>
          <a:xfrm>
            <a:off x="457200" y="2209800"/>
            <a:ext cx="4038600" cy="3916363"/>
          </a:xfrm>
        </p:spPr>
        <p:txBody>
          <a:bodyPr>
            <a:normAutofit/>
          </a:bodyPr>
          <a:lstStyle/>
          <a:p>
            <a:r>
              <a:rPr lang="en-US" dirty="0" smtClean="0">
                <a:solidFill>
                  <a:schemeClr val="tx2"/>
                </a:solidFill>
              </a:rPr>
              <a:t>Elements common to all applications</a:t>
            </a:r>
          </a:p>
          <a:p>
            <a:endParaRPr lang="en-US" sz="1000" dirty="0" smtClean="0">
              <a:solidFill>
                <a:schemeClr val="tx2"/>
              </a:solidFill>
            </a:endParaRPr>
          </a:p>
          <a:p>
            <a:r>
              <a:rPr lang="en-US" dirty="0" smtClean="0">
                <a:solidFill>
                  <a:schemeClr val="tx2"/>
                </a:solidFill>
              </a:rPr>
              <a:t>Intro to the Public Land Survey System</a:t>
            </a:r>
          </a:p>
          <a:p>
            <a:endParaRPr lang="en-US" dirty="0"/>
          </a:p>
        </p:txBody>
      </p:sp>
      <p:sp>
        <p:nvSpPr>
          <p:cNvPr id="8" name="Content Placeholder 7"/>
          <p:cNvSpPr>
            <a:spLocks noGrp="1"/>
          </p:cNvSpPr>
          <p:nvPr>
            <p:ph sz="half" idx="2"/>
          </p:nvPr>
        </p:nvSpPr>
        <p:spPr>
          <a:xfrm>
            <a:off x="4648200" y="2209800"/>
            <a:ext cx="4191000" cy="3916363"/>
          </a:xfrm>
        </p:spPr>
        <p:txBody>
          <a:bodyPr>
            <a:normAutofit/>
          </a:bodyPr>
          <a:lstStyle/>
          <a:p>
            <a:r>
              <a:rPr lang="en-US" dirty="0">
                <a:solidFill>
                  <a:schemeClr val="tx2"/>
                </a:solidFill>
              </a:rPr>
              <a:t>Basic water right </a:t>
            </a:r>
            <a:r>
              <a:rPr lang="en-US" dirty="0" smtClean="0">
                <a:solidFill>
                  <a:schemeClr val="tx2"/>
                </a:solidFill>
              </a:rPr>
              <a:t>calculations</a:t>
            </a:r>
          </a:p>
          <a:p>
            <a:endParaRPr lang="en-US" sz="1000" dirty="0" smtClean="0">
              <a:solidFill>
                <a:schemeClr val="tx2"/>
              </a:solidFill>
            </a:endParaRPr>
          </a:p>
          <a:p>
            <a:r>
              <a:rPr lang="en-US" dirty="0" smtClean="0">
                <a:solidFill>
                  <a:schemeClr val="tx2"/>
                </a:solidFill>
              </a:rPr>
              <a:t>How to use the Division’s website to create an Application Map</a:t>
            </a:r>
          </a:p>
        </p:txBody>
      </p:sp>
      <p:sp>
        <p:nvSpPr>
          <p:cNvPr id="5" name="Rectangle 4"/>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88386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2011 WRT Photo Contest\Photos_2011\Employees_9.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2126" r="11184" b="23254"/>
          <a:stretch/>
        </p:blipFill>
        <p:spPr bwMode="auto">
          <a:xfrm>
            <a:off x="0" y="0"/>
            <a:ext cx="913912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57200" y="4495800"/>
            <a:ext cx="7620000" cy="1590675"/>
          </a:xfrm>
        </p:spPr>
        <p:txBody>
          <a:bodyPr/>
          <a:lstStyle/>
          <a:p>
            <a:r>
              <a:rPr 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Questions?</a:t>
            </a:r>
            <a:endParaRPr 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95602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Helpful Database Tools</a:t>
            </a:r>
            <a:endParaRPr lang="en-US" dirty="0">
              <a:solidFill>
                <a:schemeClr val="tx2"/>
              </a:solidFill>
            </a:endParaRPr>
          </a:p>
        </p:txBody>
      </p:sp>
      <p:sp>
        <p:nvSpPr>
          <p:cNvPr id="4" name="Content Placeholder 3"/>
          <p:cNvSpPr>
            <a:spLocks noGrp="1"/>
          </p:cNvSpPr>
          <p:nvPr>
            <p:ph sz="half" idx="1"/>
          </p:nvPr>
        </p:nvSpPr>
        <p:spPr>
          <a:xfrm>
            <a:off x="304800" y="1600200"/>
            <a:ext cx="4191000" cy="4525963"/>
          </a:xfrm>
        </p:spPr>
        <p:txBody>
          <a:bodyPr>
            <a:normAutofit fontScale="85000" lnSpcReduction="20000"/>
          </a:bodyPr>
          <a:lstStyle/>
          <a:p>
            <a:r>
              <a:rPr lang="en-US" dirty="0">
                <a:solidFill>
                  <a:schemeClr val="tx2"/>
                </a:solidFill>
              </a:rPr>
              <a:t>“Policies by Water Right Area” is located on the bottom right of the Division’s home page</a:t>
            </a:r>
            <a:r>
              <a:rPr lang="en-US" dirty="0" smtClean="0">
                <a:solidFill>
                  <a:schemeClr val="tx2"/>
                </a:solidFill>
              </a:rPr>
              <a:t>.</a:t>
            </a:r>
          </a:p>
          <a:p>
            <a:endParaRPr lang="en-US" dirty="0" smtClean="0">
              <a:solidFill>
                <a:schemeClr val="tx2"/>
              </a:solidFill>
            </a:endParaRPr>
          </a:p>
          <a:p>
            <a:r>
              <a:rPr lang="en-US" dirty="0" smtClean="0">
                <a:solidFill>
                  <a:schemeClr val="tx2"/>
                </a:solidFill>
              </a:rPr>
              <a:t>  </a:t>
            </a:r>
            <a:r>
              <a:rPr lang="en-US" dirty="0">
                <a:solidFill>
                  <a:schemeClr val="tx2"/>
                </a:solidFill>
              </a:rPr>
              <a:t>This will provide a basic overview for each water right area, including information that may be helpful for an applicant to review before filing an application. </a:t>
            </a:r>
            <a:endParaRPr lang="en-US" dirty="0" smtClean="0">
              <a:solidFill>
                <a:schemeClr val="tx2"/>
              </a:solidFill>
            </a:endParaRPr>
          </a:p>
          <a:p>
            <a:pPr marL="0" indent="0">
              <a:buNone/>
            </a:pPr>
            <a:endParaRPr lang="en-US" dirty="0" smtClean="0"/>
          </a:p>
          <a:p>
            <a:pPr marL="0" indent="0" algn="ctr">
              <a:buNone/>
            </a:pPr>
            <a:r>
              <a:rPr lang="en-US" b="1" i="1" dirty="0" smtClean="0">
                <a:solidFill>
                  <a:srgbClr val="00B0F0"/>
                </a:solidFill>
              </a:rPr>
              <a:t>www.waterrights.utah.gov</a:t>
            </a:r>
            <a:endParaRPr lang="en-US" b="1" i="1" dirty="0">
              <a:solidFill>
                <a:srgbClr val="00B0F0"/>
              </a:solidFill>
            </a:endParaRPr>
          </a:p>
        </p:txBody>
      </p:sp>
      <p:sp>
        <p:nvSpPr>
          <p:cNvPr id="7" name="Rectangle 6"/>
          <p:cNvSpPr/>
          <p:nvPr/>
        </p:nvSpPr>
        <p:spPr>
          <a:xfrm>
            <a:off x="7772400" y="5105400"/>
            <a:ext cx="1138084"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1270" t="24731" r="34632" b="6237"/>
          <a:stretch/>
        </p:blipFill>
        <p:spPr bwMode="auto">
          <a:xfrm>
            <a:off x="4815349" y="1600200"/>
            <a:ext cx="3986312" cy="4724401"/>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691564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l="6276" t="14044" r="8191" b="4445"/>
          <a:stretch>
            <a:fillRect/>
          </a:stretch>
        </p:blipFill>
        <p:spPr bwMode="auto">
          <a:xfrm>
            <a:off x="6824" y="20470"/>
            <a:ext cx="9103847" cy="6442881"/>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457200" y="3048000"/>
            <a:ext cx="5715000" cy="762000"/>
          </a:xfrm>
          <a:prstGeom prst="rect">
            <a:avLst/>
          </a:prstGeom>
          <a:noFill/>
          <a:ln w="50800">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 name="TextBox 2"/>
          <p:cNvSpPr txBox="1"/>
          <p:nvPr/>
        </p:nvSpPr>
        <p:spPr>
          <a:xfrm>
            <a:off x="420329" y="2971800"/>
            <a:ext cx="5828071" cy="1754326"/>
          </a:xfrm>
          <a:prstGeom prst="rect">
            <a:avLst/>
          </a:prstGeom>
          <a:solidFill>
            <a:schemeClr val="accent1">
              <a:lumMod val="20000"/>
              <a:lumOff val="80000"/>
            </a:schemeClr>
          </a:solidFill>
          <a:ln>
            <a:solidFill>
              <a:schemeClr val="tx1"/>
            </a:solidFill>
          </a:ln>
        </p:spPr>
        <p:txBody>
          <a:bodyPr wrap="square" rtlCol="0">
            <a:spAutoFit/>
          </a:bodyPr>
          <a:lstStyle/>
          <a:p>
            <a:r>
              <a:rPr lang="en-US" sz="2400" b="1" dirty="0" smtClean="0">
                <a:solidFill>
                  <a:schemeClr val="tx1"/>
                </a:solidFill>
              </a:rPr>
              <a:t>Surface and Ground Water :</a:t>
            </a:r>
          </a:p>
          <a:p>
            <a:endParaRPr lang="en-US" sz="2400" dirty="0" smtClean="0">
              <a:solidFill>
                <a:schemeClr val="tx1"/>
              </a:solidFill>
            </a:endParaRPr>
          </a:p>
          <a:p>
            <a:r>
              <a:rPr lang="en-US" sz="2000" dirty="0" smtClean="0">
                <a:solidFill>
                  <a:schemeClr val="tx1"/>
                </a:solidFill>
              </a:rPr>
              <a:t>…Valley locations are open for ground-water applications, which are limited to the domestic use of one family, the irrigation of .25 acre, and 10 livestock. </a:t>
            </a:r>
            <a:endParaRPr lang="en-US" sz="2000" dirty="0">
              <a:solidFill>
                <a:schemeClr val="tx1"/>
              </a:solidFill>
            </a:endParaRP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l="46638" t="16888" r="27274" b="9155"/>
          <a:stretch>
            <a:fillRect/>
          </a:stretch>
        </p:blipFill>
        <p:spPr bwMode="auto">
          <a:xfrm>
            <a:off x="6019800" y="20471"/>
            <a:ext cx="3090870" cy="6837530"/>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26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_WRT Photo Contests (all years)\2015 WRT Photo Contest\7. Good Morning Desert.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0430"/>
          <a:stretch/>
        </p:blipFill>
        <p:spPr bwMode="auto">
          <a:xfrm>
            <a:off x="-76200" y="0"/>
            <a:ext cx="9220200" cy="686257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3"/>
          <p:cNvSpPr txBox="1">
            <a:spLocks/>
          </p:cNvSpPr>
          <p:nvPr/>
        </p:nvSpPr>
        <p:spPr bwMode="auto">
          <a:xfrm>
            <a:off x="297426" y="685800"/>
            <a:ext cx="77724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kern="1200" cap="all">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Filing Applications</a:t>
            </a:r>
            <a:endParaRPr lang="en-US" sz="3600"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Text Placeholder 1"/>
          <p:cNvSpPr>
            <a:spLocks noGrp="1"/>
          </p:cNvSpPr>
          <p:nvPr>
            <p:ph type="body" idx="1"/>
          </p:nvPr>
        </p:nvSpPr>
        <p:spPr>
          <a:xfrm>
            <a:off x="297426" y="533400"/>
            <a:ext cx="7772400" cy="304800"/>
          </a:xfrm>
        </p:spPr>
        <p:txBody>
          <a:bodyPr/>
          <a:lstStyle/>
          <a:p>
            <a:r>
              <a:rPr lang="en-US" i="1" dirty="0" smtClean="0">
                <a:solidFill>
                  <a:schemeClr val="bg2"/>
                </a:solidFill>
                <a:effectLst>
                  <a:outerShdw blurRad="38100" dist="38100" dir="2700000" algn="tl">
                    <a:srgbClr val="000000">
                      <a:alpha val="43137"/>
                    </a:srgbClr>
                  </a:outerShdw>
                </a:effectLst>
              </a:rPr>
              <a:t>The Details of</a:t>
            </a:r>
            <a:endParaRPr lang="en-US" i="1"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271302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z="4000" dirty="0" smtClean="0">
                <a:solidFill>
                  <a:schemeClr val="tx2"/>
                </a:solidFill>
              </a:rPr>
              <a:t>Elements Common to all Applications</a:t>
            </a:r>
            <a:endParaRPr lang="en-US" sz="4000" dirty="0">
              <a:solidFill>
                <a:schemeClr val="tx2"/>
              </a:solidFill>
            </a:endParaRPr>
          </a:p>
        </p:txBody>
      </p:sp>
      <p:sp>
        <p:nvSpPr>
          <p:cNvPr id="3" name="Content Placeholder 2"/>
          <p:cNvSpPr>
            <a:spLocks noGrp="1"/>
          </p:cNvSpPr>
          <p:nvPr>
            <p:ph idx="1"/>
          </p:nvPr>
        </p:nvSpPr>
        <p:spPr/>
        <p:txBody>
          <a:bodyPr>
            <a:noAutofit/>
          </a:bodyPr>
          <a:lstStyle/>
          <a:p>
            <a:pPr lvl="0"/>
            <a:r>
              <a:rPr lang="en-US" sz="2700" dirty="0">
                <a:solidFill>
                  <a:schemeClr val="tx2"/>
                </a:solidFill>
              </a:rPr>
              <a:t>The </a:t>
            </a:r>
            <a:r>
              <a:rPr lang="en-US" sz="2700" dirty="0" smtClean="0">
                <a:solidFill>
                  <a:schemeClr val="tx2"/>
                </a:solidFill>
              </a:rPr>
              <a:t>applicant’s </a:t>
            </a:r>
            <a:r>
              <a:rPr lang="en-US" sz="2700" dirty="0">
                <a:solidFill>
                  <a:schemeClr val="tx2"/>
                </a:solidFill>
              </a:rPr>
              <a:t>name, address and ownership </a:t>
            </a:r>
            <a:r>
              <a:rPr lang="en-US" sz="2700" dirty="0" smtClean="0">
                <a:solidFill>
                  <a:schemeClr val="tx2"/>
                </a:solidFill>
              </a:rPr>
              <a:t>interest;</a:t>
            </a:r>
            <a:endParaRPr lang="en-US" sz="2700" dirty="0">
              <a:solidFill>
                <a:schemeClr val="tx2"/>
              </a:solidFill>
            </a:endParaRPr>
          </a:p>
          <a:p>
            <a:pPr lvl="0"/>
            <a:r>
              <a:rPr lang="en-US" sz="2700" dirty="0">
                <a:solidFill>
                  <a:schemeClr val="tx2"/>
                </a:solidFill>
              </a:rPr>
              <a:t>Source of </a:t>
            </a:r>
            <a:r>
              <a:rPr lang="en-US" sz="2700" dirty="0" smtClean="0">
                <a:solidFill>
                  <a:schemeClr val="tx2"/>
                </a:solidFill>
              </a:rPr>
              <a:t>water; </a:t>
            </a:r>
          </a:p>
          <a:p>
            <a:pPr lvl="1"/>
            <a:r>
              <a:rPr lang="en-US" sz="2700" dirty="0" smtClean="0">
                <a:solidFill>
                  <a:schemeClr val="tx2"/>
                </a:solidFill>
              </a:rPr>
              <a:t>Specific </a:t>
            </a:r>
            <a:r>
              <a:rPr lang="en-US" sz="2700" dirty="0">
                <a:solidFill>
                  <a:schemeClr val="tx2"/>
                </a:solidFill>
              </a:rPr>
              <a:t>spring, stream, or underground </a:t>
            </a:r>
            <a:r>
              <a:rPr lang="en-US" sz="2700" dirty="0" smtClean="0">
                <a:solidFill>
                  <a:schemeClr val="tx2"/>
                </a:solidFill>
              </a:rPr>
              <a:t>well</a:t>
            </a:r>
            <a:endParaRPr lang="en-US" sz="2700" dirty="0">
              <a:solidFill>
                <a:schemeClr val="tx2"/>
              </a:solidFill>
            </a:endParaRPr>
          </a:p>
          <a:p>
            <a:pPr lvl="0"/>
            <a:r>
              <a:rPr lang="en-US" sz="2700" dirty="0">
                <a:solidFill>
                  <a:schemeClr val="tx2"/>
                </a:solidFill>
              </a:rPr>
              <a:t>Flow (</a:t>
            </a:r>
            <a:r>
              <a:rPr lang="en-US" sz="2700" dirty="0" err="1">
                <a:solidFill>
                  <a:schemeClr val="tx2"/>
                </a:solidFill>
              </a:rPr>
              <a:t>cfs</a:t>
            </a:r>
            <a:r>
              <a:rPr lang="en-US" sz="2700" dirty="0">
                <a:solidFill>
                  <a:schemeClr val="tx2"/>
                </a:solidFill>
              </a:rPr>
              <a:t>), or volume (acre-feet) of water to be diverted;</a:t>
            </a:r>
          </a:p>
          <a:p>
            <a:pPr lvl="0"/>
            <a:r>
              <a:rPr lang="en-US" sz="2700" dirty="0">
                <a:solidFill>
                  <a:schemeClr val="tx2"/>
                </a:solidFill>
              </a:rPr>
              <a:t>Point of diversion (POD</a:t>
            </a:r>
            <a:r>
              <a:rPr lang="en-US" sz="2700" dirty="0" smtClean="0">
                <a:solidFill>
                  <a:schemeClr val="tx2"/>
                </a:solidFill>
              </a:rPr>
              <a:t>); </a:t>
            </a:r>
            <a:endParaRPr lang="en-US" sz="2700" dirty="0">
              <a:solidFill>
                <a:schemeClr val="tx2"/>
              </a:solidFill>
            </a:endParaRPr>
          </a:p>
          <a:p>
            <a:pPr lvl="1"/>
            <a:r>
              <a:rPr lang="en-US" sz="2700" dirty="0">
                <a:solidFill>
                  <a:schemeClr val="tx2"/>
                </a:solidFill>
              </a:rPr>
              <a:t>W</a:t>
            </a:r>
            <a:r>
              <a:rPr lang="en-US" sz="2700" dirty="0" smtClean="0">
                <a:solidFill>
                  <a:schemeClr val="tx2"/>
                </a:solidFill>
              </a:rPr>
              <a:t>here </a:t>
            </a:r>
            <a:r>
              <a:rPr lang="en-US" sz="2700" dirty="0">
                <a:solidFill>
                  <a:schemeClr val="tx2"/>
                </a:solidFill>
              </a:rPr>
              <a:t>the water will be </a:t>
            </a:r>
            <a:r>
              <a:rPr lang="en-US" sz="2700" dirty="0" smtClean="0">
                <a:solidFill>
                  <a:schemeClr val="tx2"/>
                </a:solidFill>
              </a:rPr>
              <a:t>diverted from the natural source</a:t>
            </a:r>
            <a:endParaRPr lang="en-US" sz="2700" dirty="0">
              <a:solidFill>
                <a:schemeClr val="tx2"/>
              </a:solidFill>
            </a:endParaRPr>
          </a:p>
          <a:p>
            <a:pPr lvl="0"/>
            <a:r>
              <a:rPr lang="en-US" sz="2700" dirty="0" smtClean="0">
                <a:solidFill>
                  <a:schemeClr val="tx2"/>
                </a:solidFill>
              </a:rPr>
              <a:t>Beneficial </a:t>
            </a:r>
            <a:r>
              <a:rPr lang="en-US" sz="2700" dirty="0">
                <a:solidFill>
                  <a:schemeClr val="tx2"/>
                </a:solidFill>
              </a:rPr>
              <a:t>use of the water;</a:t>
            </a:r>
          </a:p>
          <a:p>
            <a:endParaRPr lang="en-US" sz="2800" dirty="0"/>
          </a:p>
        </p:txBody>
      </p:sp>
      <p:sp>
        <p:nvSpPr>
          <p:cNvPr id="5" name="Rectangle 4"/>
          <p:cNvSpPr/>
          <p:nvPr/>
        </p:nvSpPr>
        <p:spPr>
          <a:xfrm>
            <a:off x="7772400" y="5105400"/>
            <a:ext cx="105918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769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sz="half" idx="2"/>
          </p:nvPr>
        </p:nvSpPr>
        <p:spPr>
          <a:xfrm>
            <a:off x="5309419" y="879987"/>
            <a:ext cx="3810000" cy="4953000"/>
          </a:xfrm>
        </p:spPr>
        <p:txBody>
          <a:bodyPr>
            <a:normAutofit fontScale="92500" lnSpcReduction="20000"/>
          </a:bodyPr>
          <a:lstStyle/>
          <a:p>
            <a:r>
              <a:rPr lang="en-US" dirty="0">
                <a:solidFill>
                  <a:schemeClr val="tx2"/>
                </a:solidFill>
              </a:rPr>
              <a:t>Place of use (POU</a:t>
            </a:r>
            <a:r>
              <a:rPr lang="en-US" dirty="0" smtClean="0">
                <a:solidFill>
                  <a:schemeClr val="tx2"/>
                </a:solidFill>
              </a:rPr>
              <a:t>); </a:t>
            </a:r>
          </a:p>
          <a:p>
            <a:pPr lvl="1"/>
            <a:r>
              <a:rPr lang="en-US" dirty="0" smtClean="0">
                <a:solidFill>
                  <a:schemeClr val="tx2"/>
                </a:solidFill>
              </a:rPr>
              <a:t>Location </a:t>
            </a:r>
            <a:r>
              <a:rPr lang="en-US" dirty="0">
                <a:solidFill>
                  <a:schemeClr val="tx2"/>
                </a:solidFill>
              </a:rPr>
              <a:t>where the beneficial use will </a:t>
            </a:r>
            <a:r>
              <a:rPr lang="en-US" dirty="0" smtClean="0">
                <a:solidFill>
                  <a:schemeClr val="tx2"/>
                </a:solidFill>
              </a:rPr>
              <a:t>occur</a:t>
            </a:r>
          </a:p>
          <a:p>
            <a:pPr lvl="1"/>
            <a:endParaRPr lang="en-US" dirty="0">
              <a:solidFill>
                <a:schemeClr val="tx2"/>
              </a:solidFill>
            </a:endParaRPr>
          </a:p>
          <a:p>
            <a:pPr lvl="0"/>
            <a:r>
              <a:rPr lang="en-US" dirty="0">
                <a:solidFill>
                  <a:schemeClr val="tx2"/>
                </a:solidFill>
              </a:rPr>
              <a:t>Application map, to identify specific </a:t>
            </a:r>
            <a:r>
              <a:rPr lang="en-US" dirty="0" smtClean="0">
                <a:solidFill>
                  <a:schemeClr val="tx2"/>
                </a:solidFill>
              </a:rPr>
              <a:t>parcels </a:t>
            </a:r>
            <a:r>
              <a:rPr lang="en-US" dirty="0">
                <a:solidFill>
                  <a:schemeClr val="tx2"/>
                </a:solidFill>
              </a:rPr>
              <a:t>on which the beneficial use will occur</a:t>
            </a:r>
            <a:r>
              <a:rPr lang="en-US" dirty="0" smtClean="0">
                <a:solidFill>
                  <a:schemeClr val="tx2"/>
                </a:solidFill>
              </a:rPr>
              <a:t>;</a:t>
            </a:r>
          </a:p>
          <a:p>
            <a:pPr lvl="0"/>
            <a:endParaRPr lang="en-US" dirty="0">
              <a:solidFill>
                <a:schemeClr val="tx2"/>
              </a:solidFill>
            </a:endParaRPr>
          </a:p>
          <a:p>
            <a:pPr lvl="0"/>
            <a:r>
              <a:rPr lang="en-US" dirty="0">
                <a:solidFill>
                  <a:schemeClr val="tx2"/>
                </a:solidFill>
              </a:rPr>
              <a:t>Signatures of all applicants/owners or legal agents</a:t>
            </a:r>
            <a:r>
              <a:rPr lang="en-US" dirty="0" smtClean="0">
                <a:solidFill>
                  <a:schemeClr val="tx2"/>
                </a:solidFill>
              </a:rPr>
              <a:t>;</a:t>
            </a:r>
          </a:p>
          <a:p>
            <a:pPr lvl="0"/>
            <a:endParaRPr lang="en-US" dirty="0">
              <a:solidFill>
                <a:schemeClr val="tx2"/>
              </a:solidFill>
            </a:endParaRPr>
          </a:p>
          <a:p>
            <a:pPr lvl="0"/>
            <a:r>
              <a:rPr lang="en-US" dirty="0">
                <a:solidFill>
                  <a:schemeClr val="tx2"/>
                </a:solidFill>
              </a:rPr>
              <a:t>Filing fee.</a:t>
            </a:r>
          </a:p>
          <a:p>
            <a:endParaRPr lang="en-US" dirty="0"/>
          </a:p>
        </p:txBody>
      </p:sp>
      <p:pic>
        <p:nvPicPr>
          <p:cNvPr id="2050" name="Picture 2" descr="G:\2012 WRT Photo Contest\2012_Photos\LabyrinthWei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785" r="3123"/>
          <a:stretch/>
        </p:blipFill>
        <p:spPr bwMode="auto">
          <a:xfrm>
            <a:off x="228600" y="879987"/>
            <a:ext cx="4928246" cy="5105400"/>
          </a:xfrm>
          <a:prstGeom prst="rect">
            <a:avLst/>
          </a:prstGeom>
          <a:noFill/>
          <a:ln w="9525">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7772400" y="5105400"/>
            <a:ext cx="105918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031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9144000" cy="6858000"/>
            <a:chOff x="838200" y="2324100"/>
            <a:chExt cx="9144000" cy="6858000"/>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3241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438400" y="3238500"/>
              <a:ext cx="2438400" cy="28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sz="4000" dirty="0" smtClean="0">
                <a:solidFill>
                  <a:schemeClr val="tx2"/>
                </a:solidFill>
              </a:rPr>
              <a:t>What You Need to Know</a:t>
            </a:r>
            <a:endParaRPr lang="en-US" sz="4000" dirty="0">
              <a:solidFill>
                <a:schemeClr val="tx2"/>
              </a:solidFill>
            </a:endParaRPr>
          </a:p>
        </p:txBody>
      </p:sp>
      <p:sp>
        <p:nvSpPr>
          <p:cNvPr id="3" name="Content Placeholder 2"/>
          <p:cNvSpPr>
            <a:spLocks noGrp="1"/>
          </p:cNvSpPr>
          <p:nvPr>
            <p:ph sz="half" idx="1"/>
          </p:nvPr>
        </p:nvSpPr>
        <p:spPr/>
        <p:txBody>
          <a:bodyPr/>
          <a:lstStyle/>
          <a:p>
            <a:r>
              <a:rPr lang="en-US" dirty="0" smtClean="0">
                <a:solidFill>
                  <a:schemeClr val="tx2"/>
                </a:solidFill>
              </a:rPr>
              <a:t>Basis of the water right</a:t>
            </a:r>
          </a:p>
          <a:p>
            <a:pPr lvl="1"/>
            <a:r>
              <a:rPr lang="en-US" dirty="0">
                <a:solidFill>
                  <a:schemeClr val="tx2"/>
                </a:solidFill>
              </a:rPr>
              <a:t>New water right</a:t>
            </a:r>
          </a:p>
          <a:p>
            <a:pPr lvl="1"/>
            <a:r>
              <a:rPr lang="en-US" dirty="0" smtClean="0">
                <a:solidFill>
                  <a:schemeClr val="tx2"/>
                </a:solidFill>
              </a:rPr>
              <a:t>Existing water right</a:t>
            </a:r>
          </a:p>
          <a:p>
            <a:pPr lvl="1"/>
            <a:r>
              <a:rPr lang="en-US" dirty="0" smtClean="0">
                <a:solidFill>
                  <a:schemeClr val="tx2"/>
                </a:solidFill>
              </a:rPr>
              <a:t>Contract</a:t>
            </a:r>
          </a:p>
          <a:p>
            <a:pPr lvl="1"/>
            <a:r>
              <a:rPr lang="en-US" dirty="0" smtClean="0">
                <a:solidFill>
                  <a:schemeClr val="tx2"/>
                </a:solidFill>
              </a:rPr>
              <a:t>Shares in a company</a:t>
            </a:r>
          </a:p>
          <a:p>
            <a:pPr marL="457200" lvl="1" indent="0">
              <a:buNone/>
            </a:pPr>
            <a:endParaRPr lang="en-US" dirty="0" smtClean="0">
              <a:solidFill>
                <a:schemeClr val="tx2"/>
              </a:solidFill>
            </a:endParaRPr>
          </a:p>
          <a:p>
            <a:r>
              <a:rPr lang="en-US" dirty="0">
                <a:solidFill>
                  <a:schemeClr val="tx2"/>
                </a:solidFill>
              </a:rPr>
              <a:t>Points of diversion</a:t>
            </a:r>
          </a:p>
          <a:p>
            <a:r>
              <a:rPr lang="en-US" dirty="0">
                <a:solidFill>
                  <a:schemeClr val="tx2"/>
                </a:solidFill>
              </a:rPr>
              <a:t>Places of use</a:t>
            </a:r>
          </a:p>
          <a:p>
            <a:r>
              <a:rPr lang="en-US" dirty="0">
                <a:solidFill>
                  <a:schemeClr val="tx2"/>
                </a:solidFill>
              </a:rPr>
              <a:t>Uses of the water</a:t>
            </a:r>
          </a:p>
          <a:p>
            <a:endParaRPr lang="en-US" dirty="0"/>
          </a:p>
        </p:txBody>
      </p:sp>
      <p:pic>
        <p:nvPicPr>
          <p:cNvPr id="1026" name="Picture 2" descr="G:\_WRT Photo Contests (all years)\2016 WRT Photo Contest\2. Inspection at the Statio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320" r="12363"/>
          <a:stretch/>
        </p:blipFill>
        <p:spPr bwMode="auto">
          <a:xfrm>
            <a:off x="4724400" y="1587909"/>
            <a:ext cx="3964858" cy="4771839"/>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58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5185</TotalTime>
  <Words>1914</Words>
  <Application>Microsoft Office PowerPoint</Application>
  <PresentationFormat>On-screen Show (4:3)</PresentationFormat>
  <Paragraphs>373</Paragraphs>
  <Slides>37</Slides>
  <Notes>37</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Application Agenda</vt:lpstr>
      <vt:lpstr>Policy By Area</vt:lpstr>
      <vt:lpstr>Helpful Database Tools</vt:lpstr>
      <vt:lpstr>PowerPoint Presentation</vt:lpstr>
      <vt:lpstr>PowerPoint Presentation</vt:lpstr>
      <vt:lpstr>Elements Common to all Applications</vt:lpstr>
      <vt:lpstr>PowerPoint Presentation</vt:lpstr>
      <vt:lpstr>What You Need to Know</vt:lpstr>
      <vt:lpstr>Common Filing Mistakes</vt:lpstr>
      <vt:lpstr>Intro to Public Land Survey</vt:lpstr>
      <vt:lpstr>Township, Range, and Section</vt:lpstr>
      <vt:lpstr>Typical Corner Sections and Quadrants</vt:lpstr>
      <vt:lpstr>Utah Base &amp; Meridians </vt:lpstr>
      <vt:lpstr>PowerPoint Presentation</vt:lpstr>
      <vt:lpstr>Marking a Point of Diversion</vt:lpstr>
      <vt:lpstr>Marking a Place of Use</vt:lpstr>
      <vt:lpstr>Water Right Calculations</vt:lpstr>
      <vt:lpstr>Common Terms</vt:lpstr>
      <vt:lpstr>Duty Calculations</vt:lpstr>
      <vt:lpstr>Sample Problem #1</vt:lpstr>
      <vt:lpstr>Sample Problem #2</vt:lpstr>
      <vt:lpstr>Sample Problem #3</vt:lpstr>
      <vt:lpstr>Sample Problem #4</vt:lpstr>
      <vt:lpstr>Diversion vs Depletion</vt:lpstr>
      <vt:lpstr>Sample Problem #5</vt:lpstr>
      <vt:lpstr>Summary of Diversion and  Depletion Limits</vt:lpstr>
      <vt:lpstr>Diversion Based Change Applications</vt:lpstr>
      <vt:lpstr>Making an Application Map</vt:lpstr>
      <vt:lpstr>Using the Division’s Website  to Get a Point of Diversion (POD)</vt:lpstr>
      <vt:lpstr>Application Map Wizard</vt:lpstr>
      <vt:lpstr>Sample Application Map</vt:lpstr>
      <vt:lpstr>Researching with Map Search (ESRI)</vt:lpstr>
      <vt:lpstr>Layers and Search Tools</vt:lpstr>
      <vt:lpstr>Summary and Wrap-Up</vt:lpstr>
      <vt:lpstr>Topics Covered</vt:lpstr>
      <vt:lpstr>Questions?</vt:lpstr>
    </vt:vector>
  </TitlesOfParts>
  <Company>Natural Resources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JOLDS</dc:creator>
  <cp:lastModifiedBy>Willa Knight</cp:lastModifiedBy>
  <cp:revision>130</cp:revision>
  <cp:lastPrinted>2017-04-06T15:14:01Z</cp:lastPrinted>
  <dcterms:created xsi:type="dcterms:W3CDTF">2004-06-09T23:03:56Z</dcterms:created>
  <dcterms:modified xsi:type="dcterms:W3CDTF">2018-03-02T01:23:46Z</dcterms:modified>
</cp:coreProperties>
</file>